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328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6" r:id="rId16"/>
    <p:sldId id="323" r:id="rId17"/>
    <p:sldId id="324" r:id="rId18"/>
    <p:sldId id="325" r:id="rId19"/>
    <p:sldId id="322" r:id="rId20"/>
    <p:sldId id="312" r:id="rId21"/>
    <p:sldId id="309" r:id="rId22"/>
    <p:sldId id="308" r:id="rId23"/>
    <p:sldId id="311" r:id="rId24"/>
  </p:sldIdLst>
  <p:sldSz cx="12192000" cy="6858000"/>
  <p:notesSz cx="6808788" cy="9940925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81C0AA-D0AC-43C1-9B37-F2F14D04403A}" v="55" dt="2022-12-05T09:51:28.3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BD6899-FCAF-46A1-9AEA-122A55F85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4004AB38-8AED-4DC8-A28B-FF0B615327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D5201A19-DE71-40AF-A72F-1524BBD24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547C-40DD-43BA-B73D-E5F5D55E00CE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D32D53C-56BC-4BAF-8880-46D77BC4A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938A8660-F90B-4864-954E-708AC7522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1A85-E1A5-4480-80C6-A93E5ABA44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64809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71AB0C-E90D-4AFC-AF9D-2411CF4F3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10E0B2E7-26E8-4E7A-A3DD-B9031D69C2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BE60CB14-8EF1-404F-96F7-BF61885F5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547C-40DD-43BA-B73D-E5F5D55E00CE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ABB1364E-0E7D-48BD-87CD-496E0C6A6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32003F6E-6728-4CB9-B0E4-DD7B4621F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1A85-E1A5-4480-80C6-A93E5ABA44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9642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1D6672DA-7739-4713-BDE5-F8E5F4A862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245F3AAC-3861-4D79-8EF6-D1CCB52916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C7AE1BBA-7563-477C-9111-6F17D03BF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547C-40DD-43BA-B73D-E5F5D55E00CE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62415BF5-89D3-4588-835C-145DF9D18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B88EFDB4-ABD3-4164-91D0-1E31EAC79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1A85-E1A5-4480-80C6-A93E5ABA44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76152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/>
          </p:nvPr>
        </p:nvSpPr>
        <p:spPr>
          <a:xfrm>
            <a:off x="4717996" y="3487433"/>
            <a:ext cx="2756000" cy="73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subTitle" idx="1"/>
          </p:nvPr>
        </p:nvSpPr>
        <p:spPr>
          <a:xfrm>
            <a:off x="4717996" y="4197433"/>
            <a:ext cx="27560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title" idx="2"/>
          </p:nvPr>
        </p:nvSpPr>
        <p:spPr>
          <a:xfrm>
            <a:off x="8038071" y="3487433"/>
            <a:ext cx="2756000" cy="73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ubTitle" idx="3"/>
          </p:nvPr>
        </p:nvSpPr>
        <p:spPr>
          <a:xfrm>
            <a:off x="8038071" y="4197433"/>
            <a:ext cx="27560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title" idx="4"/>
          </p:nvPr>
        </p:nvSpPr>
        <p:spPr>
          <a:xfrm>
            <a:off x="1397929" y="3487433"/>
            <a:ext cx="2756000" cy="73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subTitle" idx="5"/>
          </p:nvPr>
        </p:nvSpPr>
        <p:spPr>
          <a:xfrm>
            <a:off x="1397929" y="4197433"/>
            <a:ext cx="27560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title" idx="6" hasCustomPrompt="1"/>
          </p:nvPr>
        </p:nvSpPr>
        <p:spPr>
          <a:xfrm>
            <a:off x="1397933" y="2360933"/>
            <a:ext cx="2756000" cy="96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>
            <a:spLocks noGrp="1"/>
          </p:cNvSpPr>
          <p:nvPr>
            <p:ph type="title" idx="7" hasCustomPrompt="1"/>
          </p:nvPr>
        </p:nvSpPr>
        <p:spPr>
          <a:xfrm>
            <a:off x="4718000" y="2360933"/>
            <a:ext cx="2756000" cy="96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>
            <a:spLocks noGrp="1"/>
          </p:cNvSpPr>
          <p:nvPr>
            <p:ph type="title" idx="8" hasCustomPrompt="1"/>
          </p:nvPr>
        </p:nvSpPr>
        <p:spPr>
          <a:xfrm>
            <a:off x="8038067" y="2360933"/>
            <a:ext cx="2756000" cy="96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48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2292116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98475D-7CC8-4FC9-B87C-E43E0DEE2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6F30165D-8B1B-4C77-9177-4D13769AE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6671EE7B-49A1-4E8C-A993-9AAAD79D4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547C-40DD-43BA-B73D-E5F5D55E00CE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BC0E936C-7CA1-4349-8007-5C8813A3A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16073E47-861E-45F6-A95D-EC3E0E2B0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1A85-E1A5-4480-80C6-A93E5ABA44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181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46356-F6F0-4D57-8070-FCFA872F2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F1D3C2B7-A03C-49A9-A6E9-64063F02B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352FE6C7-72E2-4B6A-8B8A-CE9554CA5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547C-40DD-43BA-B73D-E5F5D55E00CE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F5D4EB5-17BD-42A5-B21D-1F2063A2D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25725644-2C6F-4466-B2BA-A7A97813E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1A85-E1A5-4480-80C6-A93E5ABA44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55769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7F1E86-DF55-43FC-9332-9FF237423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7EE04C9C-3B38-415F-B9B0-ED8E4C74B1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4E06E7DC-D7A3-42D4-980C-45D0ECDD08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9BBB7729-9BC6-4205-9A1C-A9FFEAB90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547C-40DD-43BA-B73D-E5F5D55E00CE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EF5A6C64-1C63-45FB-B3EA-9697DB4D7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D999B756-49D9-41FD-ADDB-C24AAB936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1A85-E1A5-4480-80C6-A93E5ABA44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75000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4A92BB-5C47-4629-8BBA-0857436EE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B1A8AF4B-B92F-4FC3-A2A3-833451115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4406505F-2CB3-4AAA-880C-C57D207E5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74EFDA0D-DDE0-451A-B3ED-3358CE71BC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9AB2F801-5E3D-4D04-8E8E-E92716789B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3FF08AF6-4D66-4833-BBCE-7ABCBEAAA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547C-40DD-43BA-B73D-E5F5D55E00CE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9669BC6C-86F5-4912-94C0-3E1A39EB8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EC931EF6-2EF5-4608-962B-3EE47B71D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1A85-E1A5-4480-80C6-A93E5ABA44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2628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375AC8-F386-40D2-87A5-A627D630B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A63BEAE0-CB5B-476B-987D-BEC5097F5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547C-40DD-43BA-B73D-E5F5D55E00CE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551C7953-36C6-431A-8076-AF9FA4B21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E804EE36-2D2A-414B-B331-6B80BEE69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1A85-E1A5-4480-80C6-A93E5ABA44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51097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8D8DDCB6-D964-451D-BC48-3377C5B69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547C-40DD-43BA-B73D-E5F5D55E00CE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9C17C17F-A080-4F96-B08C-8C4E563E5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39E591B6-8171-4992-A617-8089F7DD6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1A85-E1A5-4480-80C6-A93E5ABA44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79892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690AAF-6726-4395-B721-20D90BE49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E9705022-5174-42C2-91A2-68F7A1626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0BAF81F3-8063-4F73-9FF6-6FB66C9E7D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6E396CCC-ACA9-4B7D-97C7-2DF0F78B8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547C-40DD-43BA-B73D-E5F5D55E00CE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A388CC32-C2FE-4276-9CCC-57F6FE2A1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0364A705-6C0A-4241-A359-A2A094E56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1A85-E1A5-4480-80C6-A93E5ABA44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40971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85AFA3-966D-4BE4-8277-5AE4B0936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56C48A5C-E867-4B44-9547-46F70C2821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A4A5ED6D-99D4-4996-9DDA-226EED58E3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E95AD560-E685-4B32-AA96-8510771E2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6547C-40DD-43BA-B73D-E5F5D55E00CE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BEA66AA6-4AFC-439C-A34C-A56D8C27E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5D1DFC8D-9B23-4CE6-9846-CE678ADA1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C1A85-E1A5-4480-80C6-A93E5ABA44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83759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6014ACC4-A979-4CE5-8ED6-3FBA01757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61FE8C7A-B6FF-4903-9B68-3C0CCB2E2A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DCAEE6EB-1E59-446F-9A57-32B2A0A371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6547C-40DD-43BA-B73D-E5F5D55E00CE}" type="datetimeFigureOut">
              <a:rPr lang="da-DK" smtClean="0"/>
              <a:t>02-10-2023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4999979-3551-42AA-A265-F8DE83877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72DAC147-62F9-4EF4-A80B-90037D3C59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C1A85-E1A5-4480-80C6-A93E5ABA44E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8442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%3A%2F%2Fwww.mindmeister.com%2F&amp;sa=D&amp;sntz=1&amp;usg=AOvVaw1x3qgGGbvLOiIUYDpN3JQm" TargetMode="External"/><Relationship Id="rId2" Type="http://schemas.openxmlformats.org/officeDocument/2006/relationships/hyperlink" Target="https://www.google.com/url?q=https%3A%2F%2Fwww.lucidchart.com%2F&amp;sa=D&amp;sntz=1&amp;usg=AOvVaw38K80sQ7H6RHSTv5HuC7az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google.com/url?q=https%3A%2F%2Flandbot.io%2F&amp;sa=D&amp;sntz=1&amp;usg=AOvVaw2PTgih5ZWizyjUaEDvP5A9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xkcd.com/518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t-i-undervisningen.dk/kilder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t-i-undervisningen.dk/programmering" TargetMode="External"/><Relationship Id="rId2" Type="http://schemas.openxmlformats.org/officeDocument/2006/relationships/hyperlink" Target="https://www.ct-i-undervisningen.dk/kilder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hyperlink" Target="https://www.ct-i-undervisningen.dk/hvad-er-en-algortim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CA7F84-82F7-77EE-76C8-1601E3D680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80" r="26520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33FC1DB-614D-473B-8B86-40F57EF591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da-DK" sz="4800" dirty="0" err="1"/>
              <a:t>Computational</a:t>
            </a:r>
            <a:r>
              <a:rPr lang="da-DK" sz="4800" dirty="0"/>
              <a:t> </a:t>
            </a:r>
            <a:r>
              <a:rPr lang="da-DK" sz="4800" dirty="0" err="1"/>
              <a:t>Thinking</a:t>
            </a:r>
            <a:br>
              <a:rPr lang="da-DK" sz="4800" dirty="0"/>
            </a:br>
            <a:endParaRPr lang="da-DK" sz="4800" dirty="0"/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FE8E5232-C8D0-4E4B-9C7E-79411F9B5E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da-DK" sz="2000"/>
              <a:t>SO3- Sundhed og velfærd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1692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67C4A032-C254-AD1D-F6D5-D8BEA4FF1764}"/>
              </a:ext>
            </a:extLst>
          </p:cNvPr>
          <p:cNvSpPr txBox="1"/>
          <p:nvPr/>
        </p:nvSpPr>
        <p:spPr>
          <a:xfrm>
            <a:off x="484973" y="294753"/>
            <a:ext cx="66251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2400" dirty="0"/>
              <a:t>Algoritme uden kode: Flowchart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0BA6EB3E-A398-6737-9A67-E81B8CE6E302}"/>
              </a:ext>
            </a:extLst>
          </p:cNvPr>
          <p:cNvSpPr txBox="1"/>
          <p:nvPr/>
        </p:nvSpPr>
        <p:spPr>
          <a:xfrm>
            <a:off x="707164" y="6392254"/>
            <a:ext cx="4878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/>
              <a:t>Kilde: https://www.ct-i-undervisningen.dk/algoritme-uden-kode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A9AAA0EB-EE78-CFF2-2060-BCDE029698FA}"/>
              </a:ext>
            </a:extLst>
          </p:cNvPr>
          <p:cNvSpPr txBox="1"/>
          <p:nvPr/>
        </p:nvSpPr>
        <p:spPr>
          <a:xfrm>
            <a:off x="612721" y="1006291"/>
            <a:ext cx="707866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da-DK" sz="1800" b="0" i="0" dirty="0">
                <a:solidFill>
                  <a:srgbClr val="212121"/>
                </a:solidFill>
                <a:effectLst/>
              </a:rPr>
              <a:t>Et flowchart (eller et rutediagram på dansk) er egentligt bare en grafisk repræsentation af en </a:t>
            </a:r>
            <a:r>
              <a:rPr lang="da-DK" sz="1800" b="0" i="0" strike="noStrike" dirty="0">
                <a:effectLst/>
              </a:rPr>
              <a:t>algoritme</a:t>
            </a:r>
            <a:r>
              <a:rPr lang="da-DK" sz="1800" b="0" i="0" dirty="0">
                <a:effectLst/>
              </a:rPr>
              <a:t> </a:t>
            </a:r>
            <a:r>
              <a:rPr lang="da-DK" sz="1800" b="0" i="0" dirty="0">
                <a:solidFill>
                  <a:srgbClr val="212121"/>
                </a:solidFill>
                <a:effectLst/>
              </a:rPr>
              <a:t>vha. ”pile og kasser”.</a:t>
            </a:r>
          </a:p>
          <a:p>
            <a:pPr algn="l" rtl="0"/>
            <a:endParaRPr lang="da-DK" sz="1800" b="0" i="0" dirty="0">
              <a:solidFill>
                <a:srgbClr val="212121"/>
              </a:solidFill>
              <a:effectLst/>
            </a:endParaRPr>
          </a:p>
          <a:p>
            <a:pPr algn="l" rtl="0"/>
            <a:r>
              <a:rPr lang="da-DK" sz="1800" b="0" i="0" dirty="0">
                <a:solidFill>
                  <a:srgbClr val="212121"/>
                </a:solidFill>
                <a:effectLst/>
              </a:rPr>
              <a:t>Et eksempel på et flowchart:</a:t>
            </a:r>
          </a:p>
          <a:p>
            <a:endParaRPr lang="da-DK" dirty="0"/>
          </a:p>
        </p:txBody>
      </p:sp>
      <p:sp>
        <p:nvSpPr>
          <p:cNvPr id="5" name="Tekstfelt 4">
            <a:extLst>
              <a:ext uri="{FF2B5EF4-FFF2-40B4-BE49-F238E27FC236}">
                <a16:creationId xmlns:a16="http://schemas.microsoft.com/office/drawing/2014/main" id="{0C7C2D54-589E-838F-5377-132FAAD84F16}"/>
              </a:ext>
            </a:extLst>
          </p:cNvPr>
          <p:cNvSpPr txBox="1"/>
          <p:nvPr/>
        </p:nvSpPr>
        <p:spPr>
          <a:xfrm>
            <a:off x="4689981" y="2586688"/>
            <a:ext cx="32071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0" i="0" dirty="0">
                <a:solidFill>
                  <a:srgbClr val="212121"/>
                </a:solidFill>
                <a:effectLst/>
              </a:rPr>
              <a:t>Flowchartet fortæller dig, at du skal afgøre om du er sulten hver time, og så spise en burger, hvis du er. Ja/nej spørgsmålet "Er du sulten?" er en betingelse. Hvis du ikke er sulten i et vis antal timer, indtræder du i en </a:t>
            </a:r>
            <a:r>
              <a:rPr lang="da-DK" b="0" i="0" u="none" strike="noStrike" dirty="0">
                <a:effectLst/>
              </a:rPr>
              <a:t>løkke</a:t>
            </a:r>
            <a:r>
              <a:rPr lang="da-DK" b="0" i="0" dirty="0">
                <a:effectLst/>
              </a:rPr>
              <a:t>, </a:t>
            </a:r>
            <a:r>
              <a:rPr lang="da-DK" b="0" i="0" dirty="0">
                <a:solidFill>
                  <a:srgbClr val="212121"/>
                </a:solidFill>
                <a:effectLst/>
              </a:rPr>
              <a:t>hvor du efter hver time skal afgøre, om du er blevet sulten.</a:t>
            </a:r>
            <a:endParaRPr lang="da-DK" dirty="0"/>
          </a:p>
        </p:txBody>
      </p:sp>
      <p:grpSp>
        <p:nvGrpSpPr>
          <p:cNvPr id="10" name="Gruppe 9">
            <a:extLst>
              <a:ext uri="{FF2B5EF4-FFF2-40B4-BE49-F238E27FC236}">
                <a16:creationId xmlns:a16="http://schemas.microsoft.com/office/drawing/2014/main" id="{8B5CD26C-6094-1FB7-B3A5-2D1A7E2E3092}"/>
              </a:ext>
            </a:extLst>
          </p:cNvPr>
          <p:cNvGrpSpPr/>
          <p:nvPr/>
        </p:nvGrpSpPr>
        <p:grpSpPr>
          <a:xfrm>
            <a:off x="55033" y="1747103"/>
            <a:ext cx="4579917" cy="4399852"/>
            <a:chOff x="55033" y="1747103"/>
            <a:chExt cx="4579917" cy="4399852"/>
          </a:xfrm>
        </p:grpSpPr>
        <p:pic>
          <p:nvPicPr>
            <p:cNvPr id="2" name="Billede 1">
              <a:extLst>
                <a:ext uri="{FF2B5EF4-FFF2-40B4-BE49-F238E27FC236}">
                  <a16:creationId xmlns:a16="http://schemas.microsoft.com/office/drawing/2014/main" id="{844016D9-F44C-6005-DFD3-5BEB15DED2D1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5033" y="1747103"/>
              <a:ext cx="4579917" cy="4399852"/>
            </a:xfrm>
            <a:prstGeom prst="rect">
              <a:avLst/>
            </a:prstGeom>
          </p:spPr>
        </p:pic>
        <p:sp>
          <p:nvSpPr>
            <p:cNvPr id="8" name="Retvinklet trekant 7">
              <a:extLst>
                <a:ext uri="{FF2B5EF4-FFF2-40B4-BE49-F238E27FC236}">
                  <a16:creationId xmlns:a16="http://schemas.microsoft.com/office/drawing/2014/main" id="{4EFC52CB-99F5-C3A8-1A1E-D815D747AA2E}"/>
                </a:ext>
              </a:extLst>
            </p:cNvPr>
            <p:cNvSpPr/>
            <p:nvPr/>
          </p:nvSpPr>
          <p:spPr>
            <a:xfrm rot="10800000" flipH="1">
              <a:off x="2652811" y="3462119"/>
              <a:ext cx="319766" cy="969819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" name="Retvinklet trekant 8">
              <a:extLst>
                <a:ext uri="{FF2B5EF4-FFF2-40B4-BE49-F238E27FC236}">
                  <a16:creationId xmlns:a16="http://schemas.microsoft.com/office/drawing/2014/main" id="{500F937F-ADF0-F148-5098-AC28BB678ED4}"/>
                </a:ext>
              </a:extLst>
            </p:cNvPr>
            <p:cNvSpPr/>
            <p:nvPr/>
          </p:nvSpPr>
          <p:spPr>
            <a:xfrm flipH="1">
              <a:off x="4139695" y="3466740"/>
              <a:ext cx="319766" cy="969819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</p:spTree>
    <p:extLst>
      <p:ext uri="{BB962C8B-B14F-4D97-AF65-F5344CB8AC3E}">
        <p14:creationId xmlns:p14="http://schemas.microsoft.com/office/powerpoint/2010/main" val="3426720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67C4A032-C254-AD1D-F6D5-D8BEA4FF1764}"/>
              </a:ext>
            </a:extLst>
          </p:cNvPr>
          <p:cNvSpPr txBox="1"/>
          <p:nvPr/>
        </p:nvSpPr>
        <p:spPr>
          <a:xfrm>
            <a:off x="484973" y="294753"/>
            <a:ext cx="66251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2400" dirty="0"/>
              <a:t>Algoritme uden kode: Flowchart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0BA6EB3E-A398-6737-9A67-E81B8CE6E302}"/>
              </a:ext>
            </a:extLst>
          </p:cNvPr>
          <p:cNvSpPr txBox="1"/>
          <p:nvPr/>
        </p:nvSpPr>
        <p:spPr>
          <a:xfrm>
            <a:off x="707164" y="6392254"/>
            <a:ext cx="4878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/>
              <a:t>Kilde: https://www.ct-i-undervisningen.dk/algoritme-uden-kode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A9AAA0EB-EE78-CFF2-2060-BCDE029698FA}"/>
              </a:ext>
            </a:extLst>
          </p:cNvPr>
          <p:cNvSpPr txBox="1"/>
          <p:nvPr/>
        </p:nvSpPr>
        <p:spPr>
          <a:xfrm>
            <a:off x="484973" y="943072"/>
            <a:ext cx="707866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b="1" i="0" dirty="0">
                <a:solidFill>
                  <a:srgbClr val="212121"/>
                </a:solidFill>
                <a:effectLst/>
              </a:rPr>
              <a:t>Hvordan tegner man et flowchart?</a:t>
            </a:r>
          </a:p>
          <a:p>
            <a:pPr algn="l" rtl="0"/>
            <a:r>
              <a:rPr lang="da-DK" sz="1800" b="0" i="0" dirty="0">
                <a:solidFill>
                  <a:srgbClr val="212121"/>
                </a:solidFill>
                <a:effectLst/>
              </a:rPr>
              <a:t>Uformelt set kan man tegne et flowchart ved bare at bruge ”pile og kasser”. I de fleste tilfælde er det tilstrækkeligt.</a:t>
            </a:r>
          </a:p>
          <a:p>
            <a:pPr algn="l" rtl="0"/>
            <a:endParaRPr lang="da-DK" sz="1800" b="0" i="0" dirty="0">
              <a:solidFill>
                <a:srgbClr val="212121"/>
              </a:solidFill>
              <a:effectLst/>
            </a:endParaRPr>
          </a:p>
          <a:p>
            <a:pPr algn="l" rtl="0"/>
            <a:r>
              <a:rPr lang="da-DK" sz="1800" b="0" i="0" dirty="0">
                <a:solidFill>
                  <a:srgbClr val="212121"/>
                </a:solidFill>
                <a:effectLst/>
              </a:rPr>
              <a:t>Formelt set tegnes flowcharts ved at bruge en række standardsymboler, som hver repræsenterer et bestemt indholdselement i algoritmen:</a:t>
            </a:r>
          </a:p>
          <a:p>
            <a:endParaRPr lang="da-DK" dirty="0"/>
          </a:p>
        </p:txBody>
      </p:sp>
      <p:pic>
        <p:nvPicPr>
          <p:cNvPr id="8" name="Billede 7">
            <a:extLst>
              <a:ext uri="{FF2B5EF4-FFF2-40B4-BE49-F238E27FC236}">
                <a16:creationId xmlns:a16="http://schemas.microsoft.com/office/drawing/2014/main" id="{D56234A3-006E-A6BE-1EA8-F79BAF3C0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677" y="2841347"/>
            <a:ext cx="5063719" cy="3550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595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felt 2">
            <a:extLst>
              <a:ext uri="{FF2B5EF4-FFF2-40B4-BE49-F238E27FC236}">
                <a16:creationId xmlns:a16="http://schemas.microsoft.com/office/drawing/2014/main" id="{67C4A032-C254-AD1D-F6D5-D8BEA4FF1764}"/>
              </a:ext>
            </a:extLst>
          </p:cNvPr>
          <p:cNvSpPr txBox="1"/>
          <p:nvPr/>
        </p:nvSpPr>
        <p:spPr>
          <a:xfrm>
            <a:off x="484972" y="294753"/>
            <a:ext cx="82433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2400" dirty="0"/>
              <a:t>Algoritme uden kode: Flowchart og symbolforklaring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0BA6EB3E-A398-6737-9A67-E81B8CE6E302}"/>
              </a:ext>
            </a:extLst>
          </p:cNvPr>
          <p:cNvSpPr txBox="1"/>
          <p:nvPr/>
        </p:nvSpPr>
        <p:spPr>
          <a:xfrm>
            <a:off x="707164" y="6392254"/>
            <a:ext cx="4878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/>
              <a:t>Kilde: https://www.ct-i-undervisningen.dk/algoritme-uden-kode</a:t>
            </a:r>
          </a:p>
        </p:txBody>
      </p:sp>
      <p:pic>
        <p:nvPicPr>
          <p:cNvPr id="8" name="Billede 7">
            <a:extLst>
              <a:ext uri="{FF2B5EF4-FFF2-40B4-BE49-F238E27FC236}">
                <a16:creationId xmlns:a16="http://schemas.microsoft.com/office/drawing/2014/main" id="{D56234A3-006E-A6BE-1EA8-F79BAF3C0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2996" y="1276160"/>
            <a:ext cx="6140051" cy="4305680"/>
          </a:xfrm>
          <a:prstGeom prst="rect">
            <a:avLst/>
          </a:prstGeom>
        </p:spPr>
      </p:pic>
      <p:pic>
        <p:nvPicPr>
          <p:cNvPr id="2" name="Billede 1">
            <a:extLst>
              <a:ext uri="{FF2B5EF4-FFF2-40B4-BE49-F238E27FC236}">
                <a16:creationId xmlns:a16="http://schemas.microsoft.com/office/drawing/2014/main" id="{104E4939-1EF1-973A-3EBA-83C0764F364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953" y="1078847"/>
            <a:ext cx="4579917" cy="4399852"/>
          </a:xfrm>
          <a:prstGeom prst="rect">
            <a:avLst/>
          </a:prstGeom>
        </p:spPr>
      </p:pic>
      <p:sp>
        <p:nvSpPr>
          <p:cNvPr id="5" name="Retvinklet trekant 4">
            <a:extLst>
              <a:ext uri="{FF2B5EF4-FFF2-40B4-BE49-F238E27FC236}">
                <a16:creationId xmlns:a16="http://schemas.microsoft.com/office/drawing/2014/main" id="{9C070039-F7AD-C15B-CF48-1F0392440D3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0800000" flipH="1">
            <a:off x="2986731" y="2793863"/>
            <a:ext cx="319766" cy="969819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Retvinklet trekant 5">
            <a:extLst>
              <a:ext uri="{FF2B5EF4-FFF2-40B4-BE49-F238E27FC236}">
                <a16:creationId xmlns:a16="http://schemas.microsoft.com/office/drawing/2014/main" id="{F6CD2F13-C9B8-A40F-0F79-D0D62C0FF94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flipH="1">
            <a:off x="4473615" y="2789248"/>
            <a:ext cx="319766" cy="969819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75368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lede 12">
            <a:extLst>
              <a:ext uri="{FF2B5EF4-FFF2-40B4-BE49-F238E27FC236}">
                <a16:creationId xmlns:a16="http://schemas.microsoft.com/office/drawing/2014/main" id="{E4FE1152-A464-BF0B-7EFB-ED5B4251C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91" y="401588"/>
            <a:ext cx="11831782" cy="6378319"/>
          </a:xfrm>
          <a:prstGeom prst="rect">
            <a:avLst/>
          </a:prstGeom>
        </p:spPr>
      </p:pic>
      <p:sp>
        <p:nvSpPr>
          <p:cNvPr id="14" name="Tekstfelt 13">
            <a:extLst>
              <a:ext uri="{FF2B5EF4-FFF2-40B4-BE49-F238E27FC236}">
                <a16:creationId xmlns:a16="http://schemas.microsoft.com/office/drawing/2014/main" id="{9023A386-9691-D475-3D09-564F4F0197BE}"/>
              </a:ext>
            </a:extLst>
          </p:cNvPr>
          <p:cNvSpPr txBox="1"/>
          <p:nvPr/>
        </p:nvSpPr>
        <p:spPr>
          <a:xfrm>
            <a:off x="0" y="0"/>
            <a:ext cx="4251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/>
              <a:t>Eksempler på flowcharts fra virkeligheden:</a:t>
            </a:r>
          </a:p>
        </p:txBody>
      </p:sp>
    </p:spTree>
    <p:extLst>
      <p:ext uri="{BB962C8B-B14F-4D97-AF65-F5344CB8AC3E}">
        <p14:creationId xmlns:p14="http://schemas.microsoft.com/office/powerpoint/2010/main" val="3744248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B2852902-B342-067A-C64C-12114E1DE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942" y="483342"/>
            <a:ext cx="5796603" cy="6374657"/>
          </a:xfrm>
          <a:prstGeom prst="rect">
            <a:avLst/>
          </a:prstGeom>
        </p:spPr>
      </p:pic>
      <p:pic>
        <p:nvPicPr>
          <p:cNvPr id="4" name="Billede 3">
            <a:extLst>
              <a:ext uri="{FF2B5EF4-FFF2-40B4-BE49-F238E27FC236}">
                <a16:creationId xmlns:a16="http://schemas.microsoft.com/office/drawing/2014/main" id="{733757EE-2108-6223-60E4-136E5C934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322439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518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67C4A032-C254-AD1D-F6D5-D8BEA4FF1764}"/>
              </a:ext>
            </a:extLst>
          </p:cNvPr>
          <p:cNvSpPr txBox="1"/>
          <p:nvPr/>
        </p:nvSpPr>
        <p:spPr>
          <a:xfrm>
            <a:off x="161700" y="156986"/>
            <a:ext cx="66251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2400" dirty="0"/>
              <a:t>Algoritme uden kode: Pseudokode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0BA6EB3E-A398-6737-9A67-E81B8CE6E302}"/>
              </a:ext>
            </a:extLst>
          </p:cNvPr>
          <p:cNvSpPr txBox="1"/>
          <p:nvPr/>
        </p:nvSpPr>
        <p:spPr>
          <a:xfrm>
            <a:off x="707164" y="6392254"/>
            <a:ext cx="4878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/>
              <a:t>Kilde: https://www.ct-i-undervisningen.dk/algoritme-uden-kode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A9AAA0EB-EE78-CFF2-2060-BCDE029698FA}"/>
              </a:ext>
            </a:extLst>
          </p:cNvPr>
          <p:cNvSpPr txBox="1"/>
          <p:nvPr/>
        </p:nvSpPr>
        <p:spPr>
          <a:xfrm>
            <a:off x="161700" y="775637"/>
            <a:ext cx="3782925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a-DK" sz="1800" b="0" i="0" dirty="0">
                <a:solidFill>
                  <a:srgbClr val="212121"/>
                </a:solidFill>
                <a:effectLst/>
              </a:rPr>
              <a:t>Pseudokode er en uformel tekstbaseret beskrivelse af en </a:t>
            </a:r>
            <a:r>
              <a:rPr lang="da-DK" sz="1800" b="0" i="0" dirty="0">
                <a:effectLst/>
              </a:rPr>
              <a:t>algoritme, </a:t>
            </a:r>
            <a:r>
              <a:rPr lang="da-DK" sz="1800" b="0" i="0" dirty="0">
                <a:solidFill>
                  <a:srgbClr val="212121"/>
                </a:solidFill>
                <a:effectLst/>
              </a:rPr>
              <a:t>som er letlæselig for mennesker.</a:t>
            </a:r>
          </a:p>
          <a:p>
            <a:pPr algn="l"/>
            <a:endParaRPr lang="da-DK" sz="1800" b="0" i="0" dirty="0">
              <a:solidFill>
                <a:srgbClr val="212121"/>
              </a:solidFill>
              <a:effectLst/>
            </a:endParaRPr>
          </a:p>
          <a:p>
            <a:pPr algn="l"/>
            <a:r>
              <a:rPr lang="da-DK" sz="1800" b="0" i="0" dirty="0">
                <a:solidFill>
                  <a:srgbClr val="212121"/>
                </a:solidFill>
                <a:effectLst/>
              </a:rPr>
              <a:t>Pseudokode kan være alt fra "naturligt sprog" (dvs. almindeligt skriftsprog) til stærkt formaliseret teknisk sprog (f.eks. matematisk sprog).</a:t>
            </a:r>
          </a:p>
          <a:p>
            <a:pPr algn="l"/>
            <a:endParaRPr lang="da-DK" dirty="0">
              <a:solidFill>
                <a:srgbClr val="212121"/>
              </a:solidFill>
            </a:endParaRPr>
          </a:p>
          <a:p>
            <a:r>
              <a:rPr lang="da-DK" b="1" i="0" dirty="0">
                <a:solidFill>
                  <a:srgbClr val="212121"/>
                </a:solidFill>
                <a:effectLst/>
              </a:rPr>
              <a:t>Hvordan skriver man pseudokode?</a:t>
            </a:r>
          </a:p>
          <a:p>
            <a:pPr algn="l"/>
            <a:r>
              <a:rPr lang="da-DK" sz="1800" b="0" i="0" dirty="0">
                <a:solidFill>
                  <a:srgbClr val="212121"/>
                </a:solidFill>
                <a:effectLst/>
              </a:rPr>
              <a:t>Pseudokode skrives på listeform, hvor hvert trin i algoritmen svarer til et nyt punkt i listen.</a:t>
            </a:r>
          </a:p>
          <a:p>
            <a:pPr algn="l"/>
            <a:endParaRPr lang="da-DK" sz="1800" b="0" i="0" dirty="0">
              <a:solidFill>
                <a:srgbClr val="212121"/>
              </a:solidFill>
              <a:effectLst/>
            </a:endParaRPr>
          </a:p>
          <a:p>
            <a:pPr algn="l"/>
            <a:r>
              <a:rPr lang="da-DK" sz="1800" b="0" i="0" dirty="0">
                <a:solidFill>
                  <a:srgbClr val="212121"/>
                </a:solidFill>
                <a:effectLst/>
              </a:rPr>
              <a:t>Et eksempel på en algoritme, der med fordel kan skrives som pseudokode (i naturligt sprog), er tømning af postkassen:</a:t>
            </a:r>
          </a:p>
          <a:p>
            <a:pPr algn="l"/>
            <a:endParaRPr lang="da-DK" sz="1800" b="0" i="0" dirty="0">
              <a:solidFill>
                <a:srgbClr val="212121"/>
              </a:solidFill>
              <a:effectLst/>
            </a:endParaRPr>
          </a:p>
          <a:p>
            <a:endParaRPr lang="da-DK" dirty="0"/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6EECB5C8-9C52-A11F-D9F9-3979408F556D}"/>
              </a:ext>
            </a:extLst>
          </p:cNvPr>
          <p:cNvSpPr txBox="1"/>
          <p:nvPr/>
        </p:nvSpPr>
        <p:spPr>
          <a:xfrm>
            <a:off x="5004311" y="879559"/>
            <a:ext cx="2890279" cy="440120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"/>
            </a:pPr>
            <a:r>
              <a:rPr lang="da-DK" sz="2000" i="1" dirty="0"/>
              <a:t>Tag postkassenøglen.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"/>
            </a:pPr>
            <a:r>
              <a:rPr lang="da-DK" sz="2000" i="1" dirty="0"/>
              <a:t>Åbn hoveddøren.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"/>
            </a:pPr>
            <a:r>
              <a:rPr lang="da-DK" sz="2000" i="1" dirty="0"/>
              <a:t>Gå ud til postkassen.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"/>
            </a:pPr>
            <a:r>
              <a:rPr lang="da-DK" sz="2000" i="1" dirty="0"/>
              <a:t>Lås postkassen op.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"/>
            </a:pPr>
            <a:r>
              <a:rPr lang="da-DK" sz="2000" i="1" dirty="0"/>
              <a:t>Hvis der er post i postkassen, så tages dette op, og postkassen låses.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"/>
            </a:pPr>
            <a:r>
              <a:rPr lang="da-DK" sz="2000" i="1" dirty="0"/>
              <a:t>Ellers låses postkassen.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"/>
            </a:pPr>
            <a:r>
              <a:rPr lang="da-DK" sz="2000" i="1" dirty="0"/>
              <a:t>Gå ind ad hoveddøren.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"/>
            </a:pPr>
            <a:r>
              <a:rPr lang="da-DK" sz="2000" i="1" dirty="0"/>
              <a:t>Luk hoveddøren.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"/>
            </a:pPr>
            <a:r>
              <a:rPr lang="da-DK" sz="2000" i="1" dirty="0"/>
              <a:t>Læg nøglen på plads.</a:t>
            </a:r>
          </a:p>
        </p:txBody>
      </p:sp>
      <p:cxnSp>
        <p:nvCxnSpPr>
          <p:cNvPr id="24" name="Forbindelse: vinklet 23">
            <a:extLst>
              <a:ext uri="{FF2B5EF4-FFF2-40B4-BE49-F238E27FC236}">
                <a16:creationId xmlns:a16="http://schemas.microsoft.com/office/drawing/2014/main" id="{739BD7E0-3620-FF2D-7064-BEF6422F84B3}"/>
              </a:ext>
            </a:extLst>
          </p:cNvPr>
          <p:cNvCxnSpPr>
            <a:cxnSpLocks/>
          </p:cNvCxnSpPr>
          <p:nvPr/>
        </p:nvCxnSpPr>
        <p:spPr>
          <a:xfrm flipV="1">
            <a:off x="1742072" y="5437750"/>
            <a:ext cx="4707378" cy="456141"/>
          </a:xfrm>
          <a:prstGeom prst="bentConnector3">
            <a:avLst>
              <a:gd name="adj1" fmla="val 100034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616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67C4A032-C254-AD1D-F6D5-D8BEA4FF1764}"/>
              </a:ext>
            </a:extLst>
          </p:cNvPr>
          <p:cNvSpPr txBox="1"/>
          <p:nvPr/>
        </p:nvSpPr>
        <p:spPr>
          <a:xfrm>
            <a:off x="484973" y="294753"/>
            <a:ext cx="66251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2400" dirty="0"/>
              <a:t>Algoritme uden kode?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0BA6EB3E-A398-6737-9A67-E81B8CE6E302}"/>
              </a:ext>
            </a:extLst>
          </p:cNvPr>
          <p:cNvSpPr txBox="1"/>
          <p:nvPr/>
        </p:nvSpPr>
        <p:spPr>
          <a:xfrm>
            <a:off x="707164" y="6392254"/>
            <a:ext cx="4878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/>
              <a:t>Kilde: https://www.ct-i-undervisningen.dk/algoritme-uden-kode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A9AAA0EB-EE78-CFF2-2060-BCDE029698FA}"/>
              </a:ext>
            </a:extLst>
          </p:cNvPr>
          <p:cNvSpPr txBox="1"/>
          <p:nvPr/>
        </p:nvSpPr>
        <p:spPr>
          <a:xfrm>
            <a:off x="484973" y="943072"/>
            <a:ext cx="7078669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b="1" i="0" dirty="0">
                <a:solidFill>
                  <a:srgbClr val="212121"/>
                </a:solidFill>
                <a:effectLst/>
              </a:rPr>
              <a:t>Hvordan tegner man et flowchart?</a:t>
            </a:r>
          </a:p>
          <a:p>
            <a:pPr rtl="0" fontAlgn="t"/>
            <a:r>
              <a:rPr lang="da-DK" sz="1800" b="0" dirty="0">
                <a:solidFill>
                  <a:srgbClr val="212121"/>
                </a:solidFill>
                <a:effectLst/>
              </a:rPr>
              <a:t>Man kan tegne flowcharts analogt eller digitalt:</a:t>
            </a:r>
          </a:p>
          <a:p>
            <a:pPr rtl="0" fontAlgn="t"/>
            <a:endParaRPr lang="da-DK" sz="1800" b="1" i="0" dirty="0">
              <a:solidFill>
                <a:srgbClr val="212121"/>
              </a:solidFill>
              <a:effectLst/>
            </a:endParaRPr>
          </a:p>
          <a:p>
            <a:pPr rtl="0" fontAlgn="t"/>
            <a:r>
              <a:rPr lang="da-DK" sz="1800" b="1" i="0" dirty="0">
                <a:solidFill>
                  <a:srgbClr val="212121"/>
                </a:solidFill>
                <a:effectLst/>
              </a:rPr>
              <a:t>Analogt</a:t>
            </a:r>
          </a:p>
          <a:p>
            <a:pPr rtl="0" fontAlgn="t"/>
            <a:r>
              <a:rPr lang="da-DK" sz="1800" b="0" dirty="0">
                <a:solidFill>
                  <a:srgbClr val="212121"/>
                </a:solidFill>
                <a:effectLst/>
              </a:rPr>
              <a:t>Post-it noter</a:t>
            </a:r>
          </a:p>
          <a:p>
            <a:pPr rtl="0" fontAlgn="t"/>
            <a:r>
              <a:rPr lang="da-DK" sz="1800" b="0" dirty="0">
                <a:solidFill>
                  <a:srgbClr val="212121"/>
                </a:solidFill>
                <a:effectLst/>
              </a:rPr>
              <a:t>Tavle</a:t>
            </a:r>
          </a:p>
          <a:p>
            <a:pPr rtl="0" fontAlgn="t"/>
            <a:r>
              <a:rPr lang="da-DK" sz="1800" b="0" dirty="0">
                <a:solidFill>
                  <a:srgbClr val="212121"/>
                </a:solidFill>
                <a:effectLst/>
              </a:rPr>
              <a:t>Whiteboard</a:t>
            </a:r>
          </a:p>
          <a:p>
            <a:pPr rtl="0" fontAlgn="t"/>
            <a:endParaRPr lang="da-DK" sz="1800" b="1" i="0" dirty="0">
              <a:solidFill>
                <a:srgbClr val="212121"/>
              </a:solidFill>
              <a:effectLst/>
            </a:endParaRPr>
          </a:p>
          <a:p>
            <a:pPr rtl="0" fontAlgn="t"/>
            <a:r>
              <a:rPr lang="da-DK" sz="1800" b="1" i="0" dirty="0">
                <a:solidFill>
                  <a:srgbClr val="212121"/>
                </a:solidFill>
                <a:effectLst/>
              </a:rPr>
              <a:t>Digitalt (statisk)</a:t>
            </a:r>
          </a:p>
          <a:p>
            <a:pPr rtl="0" fontAlgn="t"/>
            <a:r>
              <a:rPr lang="da-DK" sz="1800" b="0" u="none" strike="noStrike" dirty="0">
                <a:solidFill>
                  <a:srgbClr val="004B82"/>
                </a:solidFill>
                <a:effectLst/>
                <a:hlinkClick r:id="rId2"/>
              </a:rPr>
              <a:t>https://app.diagrams.net/</a:t>
            </a:r>
          </a:p>
          <a:p>
            <a:pPr rtl="0" fontAlgn="t"/>
            <a:r>
              <a:rPr lang="da-DK" sz="1800" b="0" u="none" strike="noStrike" dirty="0" err="1">
                <a:solidFill>
                  <a:srgbClr val="004B82"/>
                </a:solidFill>
                <a:effectLst/>
                <a:hlinkClick r:id="rId2"/>
              </a:rPr>
              <a:t>Lucidchart</a:t>
            </a:r>
            <a:r>
              <a:rPr lang="da-DK" sz="1800" b="0" u="none" strike="noStrike" dirty="0">
                <a:solidFill>
                  <a:srgbClr val="004B82"/>
                </a:solidFill>
                <a:effectLst/>
                <a:hlinkClick r:id="rId2"/>
              </a:rPr>
              <a:t> </a:t>
            </a:r>
            <a:endParaRPr lang="da-DK" sz="1800" b="0" dirty="0">
              <a:solidFill>
                <a:srgbClr val="212121"/>
              </a:solidFill>
              <a:effectLst/>
            </a:endParaRPr>
          </a:p>
          <a:p>
            <a:pPr rtl="0" fontAlgn="t"/>
            <a:r>
              <a:rPr lang="da-DK" sz="1800" b="0" u="none" strike="noStrike" dirty="0" err="1">
                <a:solidFill>
                  <a:srgbClr val="004B82"/>
                </a:solidFill>
                <a:effectLst/>
                <a:hlinkClick r:id="rId3"/>
              </a:rPr>
              <a:t>Mindmeister</a:t>
            </a:r>
            <a:endParaRPr lang="da-DK" sz="1800" b="0" dirty="0">
              <a:solidFill>
                <a:srgbClr val="212121"/>
              </a:solidFill>
              <a:effectLst/>
            </a:endParaRPr>
          </a:p>
          <a:p>
            <a:pPr rtl="0" fontAlgn="t"/>
            <a:r>
              <a:rPr lang="da-DK" sz="1800" b="0" dirty="0" err="1">
                <a:solidFill>
                  <a:srgbClr val="212121"/>
                </a:solidFill>
                <a:effectLst/>
              </a:rPr>
              <a:t>SmartArt</a:t>
            </a:r>
            <a:r>
              <a:rPr lang="da-DK" sz="1800" b="0" dirty="0">
                <a:solidFill>
                  <a:srgbClr val="212121"/>
                </a:solidFill>
                <a:effectLst/>
              </a:rPr>
              <a:t> i Word/PowerPoint</a:t>
            </a:r>
          </a:p>
          <a:p>
            <a:pPr rtl="0" fontAlgn="t"/>
            <a:endParaRPr lang="da-DK" sz="1800" b="1" i="0" dirty="0">
              <a:solidFill>
                <a:srgbClr val="212121"/>
              </a:solidFill>
              <a:effectLst/>
            </a:endParaRPr>
          </a:p>
          <a:p>
            <a:pPr rtl="0" fontAlgn="t"/>
            <a:r>
              <a:rPr lang="da-DK" sz="1800" b="1" i="0" dirty="0">
                <a:solidFill>
                  <a:srgbClr val="212121"/>
                </a:solidFill>
                <a:effectLst/>
              </a:rPr>
              <a:t>Digitalt (interaktivt)</a:t>
            </a:r>
          </a:p>
          <a:p>
            <a:pPr rtl="0" fontAlgn="t"/>
            <a:r>
              <a:rPr lang="da-DK" sz="1800" b="0" u="none" strike="noStrike" dirty="0" err="1">
                <a:solidFill>
                  <a:srgbClr val="004B82"/>
                </a:solidFill>
                <a:effectLst/>
                <a:hlinkClick r:id="rId4"/>
              </a:rPr>
              <a:t>Landbot</a:t>
            </a:r>
            <a:endParaRPr lang="da-DK" sz="1800" b="0" dirty="0">
              <a:solidFill>
                <a:srgbClr val="212121"/>
              </a:solidFill>
              <a:effectLst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802723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3078">
            <a:extLst>
              <a:ext uri="{FF2B5EF4-FFF2-40B4-BE49-F238E27FC236}">
                <a16:creationId xmlns:a16="http://schemas.microsoft.com/office/drawing/2014/main" id="{7CA0DAA6-33B8-4A25-810D-2F4D816FB4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97259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A9F543F-BEDF-4072-871C-039F6CE09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07" y="640081"/>
            <a:ext cx="3377183" cy="3681976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700">
                <a:solidFill>
                  <a:schemeClr val="bg1"/>
                </a:solidFill>
              </a:rPr>
              <a:t>Flowdiagrammer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D61F6F1-A743-439B-836C-966B2EF34D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983" y="476708"/>
            <a:ext cx="7269017" cy="5602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8554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Rectangle 2056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4BE8E10-9728-4140-882A-DE29B8C5D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780661"/>
            <a:ext cx="3582073" cy="146347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7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Flowdiagrammer</a:t>
            </a:r>
          </a:p>
        </p:txBody>
      </p:sp>
      <p:grpSp>
        <p:nvGrpSpPr>
          <p:cNvPr id="2059" name="Group 2058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2060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Tekstfelt 5">
            <a:extLst>
              <a:ext uri="{FF2B5EF4-FFF2-40B4-BE49-F238E27FC236}">
                <a16:creationId xmlns:a16="http://schemas.microsoft.com/office/drawing/2014/main" id="{DE36DCA5-CFB9-42C8-B492-DFD1DE5EA9FC}"/>
              </a:ext>
            </a:extLst>
          </p:cNvPr>
          <p:cNvSpPr txBox="1"/>
          <p:nvPr/>
        </p:nvSpPr>
        <p:spPr>
          <a:xfrm>
            <a:off x="767290" y="3383121"/>
            <a:ext cx="3582072" cy="27932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i="0" u="none" strike="noStrike">
                <a:solidFill>
                  <a:schemeClr val="bg1"/>
                </a:solidFill>
                <a:effectLst/>
                <a:hlinkClick r:id="rId2"/>
              </a:rPr>
              <a:t>https://xkcd.com/518/</a:t>
            </a:r>
            <a:endParaRPr lang="en-US" sz="2000">
              <a:solidFill>
                <a:schemeClr val="bg1"/>
              </a:solidFill>
            </a:endParaRPr>
          </a:p>
        </p:txBody>
      </p:sp>
      <p:pic>
        <p:nvPicPr>
          <p:cNvPr id="2050" name="Picture 2" descr="Flow Charts">
            <a:extLst>
              <a:ext uri="{FF2B5EF4-FFF2-40B4-BE49-F238E27FC236}">
                <a16:creationId xmlns:a16="http://schemas.microsoft.com/office/drawing/2014/main" id="{D96F354D-5B0A-4869-B8C6-D7785DD2B9A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4978" y="508000"/>
            <a:ext cx="7235685" cy="522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858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1032">
            <a:extLst>
              <a:ext uri="{FF2B5EF4-FFF2-40B4-BE49-F238E27FC236}">
                <a16:creationId xmlns:a16="http://schemas.microsoft.com/office/drawing/2014/main" id="{759B06A6-211C-43A2-8278-A81EAAD3AA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4572000"/>
            <a:ext cx="12191998" cy="2285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35" name="Straight Connector 1034">
            <a:extLst>
              <a:ext uri="{FF2B5EF4-FFF2-40B4-BE49-F238E27FC236}">
                <a16:creationId xmlns:a16="http://schemas.microsoft.com/office/drawing/2014/main" id="{333CEE56-E85F-4F4D-ABDB-0F0424AED6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99730"/>
            <a:ext cx="8129873" cy="602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Code Planning Flowchart">
            <a:extLst>
              <a:ext uri="{FF2B5EF4-FFF2-40B4-BE49-F238E27FC236}">
                <a16:creationId xmlns:a16="http://schemas.microsoft.com/office/drawing/2014/main" id="{815C35C8-D8E7-4770-A338-96DA3BFBE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22" y="288159"/>
            <a:ext cx="2558638" cy="399568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2A37BB5-DD37-4D17-BE23-1FB95B749BA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456" y="958849"/>
            <a:ext cx="8397875" cy="30765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el 10">
            <a:extLst>
              <a:ext uri="{FF2B5EF4-FFF2-40B4-BE49-F238E27FC236}">
                <a16:creationId xmlns:a16="http://schemas.microsoft.com/office/drawing/2014/main" id="{1D46A505-4EA4-4E86-89EA-99278B440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510" y="4747491"/>
            <a:ext cx="7289364" cy="1273806"/>
          </a:xfrm>
        </p:spPr>
        <p:txBody>
          <a:bodyPr anchor="b">
            <a:normAutofit/>
          </a:bodyPr>
          <a:lstStyle/>
          <a:p>
            <a:r>
              <a:rPr lang="da-DK">
                <a:solidFill>
                  <a:schemeClr val="bg1"/>
                </a:solidFill>
              </a:rPr>
              <a:t>Flowdiagrammer</a:t>
            </a:r>
          </a:p>
        </p:txBody>
      </p:sp>
    </p:spTree>
    <p:extLst>
      <p:ext uri="{BB962C8B-B14F-4D97-AF65-F5344CB8AC3E}">
        <p14:creationId xmlns:p14="http://schemas.microsoft.com/office/powerpoint/2010/main" val="52624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CA7F84-82F7-77EE-76C8-1601E3D6802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2380" r="26520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Billede 7">
            <a:extLst>
              <a:ext uri="{FF2B5EF4-FFF2-40B4-BE49-F238E27FC236}">
                <a16:creationId xmlns:a16="http://schemas.microsoft.com/office/drawing/2014/main" id="{904FBCA2-8160-D884-4813-BFED914CCA1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824132" cy="6858000"/>
          </a:xfrm>
          <a:prstGeom prst="rect">
            <a:avLst/>
          </a:prstGeom>
        </p:spPr>
      </p:pic>
      <p:sp>
        <p:nvSpPr>
          <p:cNvPr id="14" name="Ellipse 13">
            <a:extLst>
              <a:ext uri="{FF2B5EF4-FFF2-40B4-BE49-F238E27FC236}">
                <a16:creationId xmlns:a16="http://schemas.microsoft.com/office/drawing/2014/main" id="{9A3759E6-FF35-2DB6-574F-5E222CA33D2E}"/>
              </a:ext>
            </a:extLst>
          </p:cNvPr>
          <p:cNvSpPr/>
          <p:nvPr/>
        </p:nvSpPr>
        <p:spPr>
          <a:xfrm>
            <a:off x="0" y="-185"/>
            <a:ext cx="1063991" cy="11594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7F04B933-4181-42F3-A57E-BB191714BEDC}"/>
              </a:ext>
            </a:extLst>
          </p:cNvPr>
          <p:cNvSpPr/>
          <p:nvPr/>
        </p:nvSpPr>
        <p:spPr>
          <a:xfrm>
            <a:off x="1185117" y="0"/>
            <a:ext cx="1063991" cy="11594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92FDE3A-367D-B4D8-7A1A-071655D79015}"/>
              </a:ext>
            </a:extLst>
          </p:cNvPr>
          <p:cNvSpPr/>
          <p:nvPr/>
        </p:nvSpPr>
        <p:spPr>
          <a:xfrm>
            <a:off x="2425971" y="0"/>
            <a:ext cx="1063991" cy="11594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F1AD4F02-06D8-2170-33D2-4DBCF648D778}"/>
              </a:ext>
            </a:extLst>
          </p:cNvPr>
          <p:cNvSpPr/>
          <p:nvPr/>
        </p:nvSpPr>
        <p:spPr>
          <a:xfrm>
            <a:off x="3644614" y="45934"/>
            <a:ext cx="1063991" cy="11594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623A683B-CD8A-0BAD-6F24-41F1C2BB852F}"/>
              </a:ext>
            </a:extLst>
          </p:cNvPr>
          <p:cNvSpPr/>
          <p:nvPr/>
        </p:nvSpPr>
        <p:spPr>
          <a:xfrm>
            <a:off x="-50967" y="1499956"/>
            <a:ext cx="1063991" cy="11594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1" name="Tekstfelt 20">
            <a:extLst>
              <a:ext uri="{FF2B5EF4-FFF2-40B4-BE49-F238E27FC236}">
                <a16:creationId xmlns:a16="http://schemas.microsoft.com/office/drawing/2014/main" id="{C7EEB009-342E-EF32-29C9-2388BE1C0983}"/>
              </a:ext>
            </a:extLst>
          </p:cNvPr>
          <p:cNvSpPr txBox="1"/>
          <p:nvPr/>
        </p:nvSpPr>
        <p:spPr>
          <a:xfrm>
            <a:off x="4824132" y="5110338"/>
            <a:ext cx="2847108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1600" dirty="0"/>
              <a:t>Materialet er udviklet af eVidenCenter - et nationalt videncenter, som arbejder med at udvikle og formidle viden om e-læring i uddannelsessystemet.</a:t>
            </a:r>
          </a:p>
          <a:p>
            <a:r>
              <a:rPr lang="da-DK" sz="1600" dirty="0"/>
              <a:t>Kilde: https://www.ct-i-undervisningen.dk/forside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50C4752C-E0A3-2D03-E7C7-8575FFC9458D}"/>
              </a:ext>
            </a:extLst>
          </p:cNvPr>
          <p:cNvSpPr/>
          <p:nvPr/>
        </p:nvSpPr>
        <p:spPr>
          <a:xfrm>
            <a:off x="4980721" y="185123"/>
            <a:ext cx="284180" cy="2654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D6BD3EBF-18DC-3EE2-59CC-D9DCD1E865CA}"/>
              </a:ext>
            </a:extLst>
          </p:cNvPr>
          <p:cNvSpPr txBox="1"/>
          <p:nvPr/>
        </p:nvSpPr>
        <p:spPr>
          <a:xfrm>
            <a:off x="5391821" y="25472"/>
            <a:ext cx="1768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i="1" dirty="0"/>
              <a:t>Det vi har fokus på i dette oplæg.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F98A4BD4-1C49-78C8-295E-D73874BD30E8}"/>
              </a:ext>
            </a:extLst>
          </p:cNvPr>
          <p:cNvSpPr/>
          <p:nvPr/>
        </p:nvSpPr>
        <p:spPr>
          <a:xfrm>
            <a:off x="4853801" y="0"/>
            <a:ext cx="2422612" cy="641025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Venstre klammeparentes 5">
            <a:extLst>
              <a:ext uri="{FF2B5EF4-FFF2-40B4-BE49-F238E27FC236}">
                <a16:creationId xmlns:a16="http://schemas.microsoft.com/office/drawing/2014/main" id="{B7F6F761-F804-2B2F-65A1-DEAC9698495D}"/>
              </a:ext>
            </a:extLst>
          </p:cNvPr>
          <p:cNvSpPr/>
          <p:nvPr/>
        </p:nvSpPr>
        <p:spPr>
          <a:xfrm>
            <a:off x="5300507" y="74565"/>
            <a:ext cx="167032" cy="48659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22900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EF085B8-A2C0-4A6F-B663-CCC56F3CD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3">
            <a:extLst>
              <a:ext uri="{FF2B5EF4-FFF2-40B4-BE49-F238E27FC236}">
                <a16:creationId xmlns:a16="http://schemas.microsoft.com/office/drawing/2014/main" id="{2658F6D6-96E0-421A-96D6-3DF4040085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11">
            <a:extLst>
              <a:ext uri="{FF2B5EF4-FFF2-40B4-BE49-F238E27FC236}">
                <a16:creationId xmlns:a16="http://schemas.microsoft.com/office/drawing/2014/main" id="{3CF62545-93A0-4FD5-9B48-48DCA794C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A005ACD1-94FA-4F32-8DCB-2B0AA8416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Pseudokode</a:t>
            </a:r>
          </a:p>
        </p:txBody>
      </p:sp>
      <p:sp>
        <p:nvSpPr>
          <p:cNvPr id="12" name="Pladsholder til indhold 11">
            <a:extLst>
              <a:ext uri="{FF2B5EF4-FFF2-40B4-BE49-F238E27FC236}">
                <a16:creationId xmlns:a16="http://schemas.microsoft.com/office/drawing/2014/main" id="{D685B299-43A1-4A8A-ADF9-71CF25F06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0833"/>
            <a:ext cx="5096934" cy="416613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/>
              <a:t>Åben Just Eat på din telefon</a:t>
            </a:r>
          </a:p>
          <a:p>
            <a:r>
              <a:rPr lang="en-US" sz="2000"/>
              <a:t>Find det nærmeste pizzaria</a:t>
            </a:r>
          </a:p>
          <a:p>
            <a:r>
              <a:rPr lang="en-US" sz="2000"/>
              <a:t>Bestil en margherita</a:t>
            </a:r>
          </a:p>
          <a:p>
            <a:r>
              <a:rPr lang="en-US" sz="2000"/>
              <a:t>Betal</a:t>
            </a:r>
          </a:p>
          <a:p>
            <a:r>
              <a:rPr lang="en-US" sz="2000"/>
              <a:t>Vent på levering</a:t>
            </a:r>
          </a:p>
          <a:p>
            <a:r>
              <a:rPr lang="en-US" sz="2000"/>
              <a:t>Vask dine hænder</a:t>
            </a:r>
          </a:p>
          <a:p>
            <a:r>
              <a:rPr lang="en-US" sz="2000"/>
              <a:t>Spis din pizza</a:t>
            </a:r>
          </a:p>
          <a:p>
            <a:endParaRPr lang="en-US" sz="2000"/>
          </a:p>
        </p:txBody>
      </p:sp>
      <p:sp>
        <p:nvSpPr>
          <p:cNvPr id="13" name="Pladsholder til indhold 11">
            <a:extLst>
              <a:ext uri="{FF2B5EF4-FFF2-40B4-BE49-F238E27FC236}">
                <a16:creationId xmlns:a16="http://schemas.microsoft.com/office/drawing/2014/main" id="{CCF10368-6EB5-4BDF-AD1E-334D44CFF909}"/>
              </a:ext>
            </a:extLst>
          </p:cNvPr>
          <p:cNvSpPr txBox="1">
            <a:spLocks/>
          </p:cNvSpPr>
          <p:nvPr/>
        </p:nvSpPr>
        <p:spPr>
          <a:xfrm>
            <a:off x="6256866" y="2010833"/>
            <a:ext cx="5096933" cy="4166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/>
            <a:r>
              <a:rPr lang="en-US" sz="1900"/>
              <a:t>Vask dine hænder</a:t>
            </a:r>
          </a:p>
          <a:p>
            <a:pPr marL="514350"/>
            <a:r>
              <a:rPr lang="en-US" sz="1900"/>
              <a:t>Åben for vandet</a:t>
            </a:r>
          </a:p>
          <a:p>
            <a:pPr marL="514350"/>
            <a:r>
              <a:rPr lang="en-US" sz="1900"/>
              <a:t>Skyld dine hænder</a:t>
            </a:r>
          </a:p>
          <a:p>
            <a:pPr marL="514350"/>
            <a:r>
              <a:rPr lang="en-US" sz="1900"/>
              <a:t>Tag noget sæbe</a:t>
            </a:r>
          </a:p>
          <a:p>
            <a:pPr marL="514350"/>
            <a:r>
              <a:rPr lang="en-US" sz="1900"/>
              <a:t>Smør hænderne godt ind i sæben</a:t>
            </a:r>
          </a:p>
          <a:p>
            <a:pPr marL="514350"/>
            <a:r>
              <a:rPr lang="en-US" sz="1900"/>
              <a:t>Tjek om dine hænder er rene?</a:t>
            </a:r>
          </a:p>
          <a:p>
            <a:pPr marL="971550" lvl="1"/>
            <a:r>
              <a:rPr lang="en-US" sz="1900"/>
              <a:t>Ja så gå til 7</a:t>
            </a:r>
          </a:p>
          <a:p>
            <a:pPr marL="971550" lvl="1"/>
            <a:r>
              <a:rPr lang="en-US" sz="1900"/>
              <a:t>Nej så gentag 5</a:t>
            </a:r>
          </a:p>
          <a:p>
            <a:pPr marL="514350"/>
            <a:r>
              <a:rPr lang="en-US" sz="1900"/>
              <a:t>Skyld hænderne</a:t>
            </a:r>
          </a:p>
          <a:p>
            <a:pPr marL="514350"/>
            <a:r>
              <a:rPr lang="en-US" sz="1900"/>
              <a:t>Luk for vandet</a:t>
            </a:r>
          </a:p>
          <a:p>
            <a:pPr marL="514350"/>
            <a:r>
              <a:rPr lang="en-US" sz="1900"/>
              <a:t>Tør din hænder</a:t>
            </a:r>
          </a:p>
          <a:p>
            <a:endParaRPr lang="en-US" sz="1900"/>
          </a:p>
        </p:txBody>
      </p:sp>
    </p:spTree>
    <p:extLst>
      <p:ext uri="{BB962C8B-B14F-4D97-AF65-F5344CB8AC3E}">
        <p14:creationId xmlns:p14="http://schemas.microsoft.com/office/powerpoint/2010/main" val="25127949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67C4A032-C254-AD1D-F6D5-D8BEA4FF1764}"/>
              </a:ext>
            </a:extLst>
          </p:cNvPr>
          <p:cNvSpPr txBox="1"/>
          <p:nvPr/>
        </p:nvSpPr>
        <p:spPr>
          <a:xfrm>
            <a:off x="707164" y="768190"/>
            <a:ext cx="6097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2800" dirty="0"/>
              <a:t>Hvad er Computational Thinking?</a:t>
            </a:r>
          </a:p>
        </p:txBody>
      </p:sp>
      <p:sp>
        <p:nvSpPr>
          <p:cNvPr id="5" name="Tekstfelt 4">
            <a:extLst>
              <a:ext uri="{FF2B5EF4-FFF2-40B4-BE49-F238E27FC236}">
                <a16:creationId xmlns:a16="http://schemas.microsoft.com/office/drawing/2014/main" id="{0EDE6BA9-2C4A-7B53-AA08-635C8441E929}"/>
              </a:ext>
            </a:extLst>
          </p:cNvPr>
          <p:cNvSpPr txBox="1"/>
          <p:nvPr/>
        </p:nvSpPr>
        <p:spPr>
          <a:xfrm>
            <a:off x="707164" y="2197267"/>
            <a:ext cx="609742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“Computational Thinking is the thought processes involved in formulating problems and their solutions so that the solutions are represented in a form that can be effectively carried out by an information-processing agent.”</a:t>
            </a:r>
          </a:p>
          <a:p>
            <a:endParaRPr lang="en-US" i="1" dirty="0"/>
          </a:p>
          <a:p>
            <a:r>
              <a:rPr lang="da-DK" b="0" i="0" dirty="0">
                <a:solidFill>
                  <a:srgbClr val="212121"/>
                </a:solidFill>
                <a:effectLst/>
              </a:rPr>
              <a:t>I ovenstående defineres CT til at være en problemløsningsmetode, hvor løsningen på et problem skal kunne automatiseres i form af en algoritme (i bred forstand), der kan eksekveres af en computer eller et menneske (eller en kombination).</a:t>
            </a:r>
            <a:endParaRPr lang="da-DK" i="1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48A65B45-1D13-BDB9-81F1-757335079043}"/>
              </a:ext>
            </a:extLst>
          </p:cNvPr>
          <p:cNvSpPr txBox="1"/>
          <p:nvPr/>
        </p:nvSpPr>
        <p:spPr>
          <a:xfrm>
            <a:off x="707164" y="1851849"/>
            <a:ext cx="1467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/>
              <a:t>En definition: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0BA6EB3E-A398-6737-9A67-E81B8CE6E302}"/>
              </a:ext>
            </a:extLst>
          </p:cNvPr>
          <p:cNvSpPr txBox="1"/>
          <p:nvPr/>
        </p:nvSpPr>
        <p:spPr>
          <a:xfrm>
            <a:off x="707164" y="6229884"/>
            <a:ext cx="407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/>
              <a:t>Kilde: https://www.ct-i-undervisningen.dk/hvad-er-ct</a:t>
            </a:r>
          </a:p>
        </p:txBody>
      </p:sp>
    </p:spTree>
    <p:extLst>
      <p:ext uri="{BB962C8B-B14F-4D97-AF65-F5344CB8AC3E}">
        <p14:creationId xmlns:p14="http://schemas.microsoft.com/office/powerpoint/2010/main" val="376567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67C4A032-C254-AD1D-F6D5-D8BEA4FF1764}"/>
              </a:ext>
            </a:extLst>
          </p:cNvPr>
          <p:cNvSpPr txBox="1"/>
          <p:nvPr/>
        </p:nvSpPr>
        <p:spPr>
          <a:xfrm>
            <a:off x="707164" y="768190"/>
            <a:ext cx="6097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2800" dirty="0"/>
              <a:t>Hvad er Computational Thinking ikke?</a:t>
            </a:r>
          </a:p>
        </p:txBody>
      </p:sp>
      <p:sp>
        <p:nvSpPr>
          <p:cNvPr id="5" name="Tekstfelt 4">
            <a:extLst>
              <a:ext uri="{FF2B5EF4-FFF2-40B4-BE49-F238E27FC236}">
                <a16:creationId xmlns:a16="http://schemas.microsoft.com/office/drawing/2014/main" id="{0EDE6BA9-2C4A-7B53-AA08-635C8441E929}"/>
              </a:ext>
            </a:extLst>
          </p:cNvPr>
          <p:cNvSpPr txBox="1"/>
          <p:nvPr/>
        </p:nvSpPr>
        <p:spPr>
          <a:xfrm>
            <a:off x="707163" y="1722294"/>
            <a:ext cx="691568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da-DK" sz="1800" b="0" i="1" dirty="0">
                <a:solidFill>
                  <a:srgbClr val="212121"/>
                </a:solidFill>
                <a:effectLst/>
              </a:rPr>
              <a:t>CT er en tankegang og metode, som anvendes til at finde løsningen på et problem i form af en algoritme</a:t>
            </a:r>
            <a:r>
              <a:rPr lang="da-DK" sz="1800" b="0" i="0" dirty="0">
                <a:solidFill>
                  <a:srgbClr val="212121"/>
                </a:solidFill>
                <a:effectLst/>
              </a:rPr>
              <a:t>, mens programmering blot er den konkrete implementering af algoritmen, så den kan afvikles af en computer.</a:t>
            </a:r>
          </a:p>
          <a:p>
            <a:pPr algn="l" rtl="0"/>
            <a:endParaRPr lang="da-DK" sz="1800" b="0" i="0" dirty="0">
              <a:solidFill>
                <a:srgbClr val="212121"/>
              </a:solidFill>
              <a:effectLst/>
            </a:endParaRPr>
          </a:p>
          <a:p>
            <a:pPr algn="l" rtl="0"/>
            <a:r>
              <a:rPr lang="da-DK" sz="1800" b="0" i="0" dirty="0">
                <a:solidFill>
                  <a:srgbClr val="212121"/>
                </a:solidFill>
                <a:effectLst/>
              </a:rPr>
              <a:t>Men algoritmer kan designes og formuleres uafhængigt af et specifikt programmeringssprog - f.eks. vha. </a:t>
            </a:r>
            <a:r>
              <a:rPr lang="da-DK" sz="1800" b="0" i="1" dirty="0">
                <a:solidFill>
                  <a:srgbClr val="212121"/>
                </a:solidFill>
                <a:effectLst/>
              </a:rPr>
              <a:t>pseudokode eller flowcharts</a:t>
            </a:r>
            <a:r>
              <a:rPr lang="da-DK" sz="1800" b="0" i="0" dirty="0">
                <a:solidFill>
                  <a:srgbClr val="212121"/>
                </a:solidFill>
                <a:effectLst/>
              </a:rPr>
              <a:t> - og afviklingen kan varetages af et menneske </a:t>
            </a:r>
            <a:r>
              <a:rPr lang="da-DK" sz="1800" b="0" i="1" dirty="0">
                <a:solidFill>
                  <a:srgbClr val="212121"/>
                </a:solidFill>
                <a:effectLst/>
              </a:rPr>
              <a:t>uden brug af en computer.</a:t>
            </a:r>
          </a:p>
          <a:p>
            <a:pPr algn="l" rtl="0"/>
            <a:endParaRPr lang="da-DK" sz="1800" b="0" i="1" dirty="0">
              <a:solidFill>
                <a:srgbClr val="212121"/>
              </a:solidFill>
              <a:effectLst/>
            </a:endParaRPr>
          </a:p>
          <a:p>
            <a:r>
              <a:rPr lang="da-DK" dirty="0">
                <a:solidFill>
                  <a:srgbClr val="212121"/>
                </a:solidFill>
              </a:rPr>
              <a:t>…CT ses som en forudsætning for programmering og man kan med fordel lære algoritmisk tankegang, før man måske senere giver sig i kast med et rigtigt programmeringssprog.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48A65B45-1D13-BDB9-81F1-757335079043}"/>
              </a:ext>
            </a:extLst>
          </p:cNvPr>
          <p:cNvSpPr txBox="1"/>
          <p:nvPr/>
        </p:nvSpPr>
        <p:spPr>
          <a:xfrm>
            <a:off x="707164" y="1322186"/>
            <a:ext cx="2714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/>
              <a:t>CT er ikke programmering: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0BA6EB3E-A398-6737-9A67-E81B8CE6E302}"/>
              </a:ext>
            </a:extLst>
          </p:cNvPr>
          <p:cNvSpPr txBox="1"/>
          <p:nvPr/>
        </p:nvSpPr>
        <p:spPr>
          <a:xfrm>
            <a:off x="707164" y="6229884"/>
            <a:ext cx="4415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/>
              <a:t>Kilde: https://www.ct-i-undervisningen.dk/hvad-er-ct-ikke</a:t>
            </a:r>
          </a:p>
        </p:txBody>
      </p:sp>
    </p:spTree>
    <p:extLst>
      <p:ext uri="{BB962C8B-B14F-4D97-AF65-F5344CB8AC3E}">
        <p14:creationId xmlns:p14="http://schemas.microsoft.com/office/powerpoint/2010/main" val="3505485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67C4A032-C254-AD1D-F6D5-D8BEA4FF1764}"/>
              </a:ext>
            </a:extLst>
          </p:cNvPr>
          <p:cNvSpPr txBox="1"/>
          <p:nvPr/>
        </p:nvSpPr>
        <p:spPr>
          <a:xfrm>
            <a:off x="707164" y="768190"/>
            <a:ext cx="6097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2800" dirty="0"/>
              <a:t>Hvad er Computational Thinking ikke?</a:t>
            </a:r>
          </a:p>
        </p:txBody>
      </p:sp>
      <p:sp>
        <p:nvSpPr>
          <p:cNvPr id="5" name="Tekstfelt 4">
            <a:extLst>
              <a:ext uri="{FF2B5EF4-FFF2-40B4-BE49-F238E27FC236}">
                <a16:creationId xmlns:a16="http://schemas.microsoft.com/office/drawing/2014/main" id="{0EDE6BA9-2C4A-7B53-AA08-635C8441E929}"/>
              </a:ext>
            </a:extLst>
          </p:cNvPr>
          <p:cNvSpPr txBox="1"/>
          <p:nvPr/>
        </p:nvSpPr>
        <p:spPr>
          <a:xfrm>
            <a:off x="707163" y="1722294"/>
            <a:ext cx="691568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da-DK" b="0" i="1" dirty="0">
                <a:solidFill>
                  <a:srgbClr val="212121"/>
                </a:solidFill>
                <a:effectLst/>
              </a:rPr>
              <a:t>CT er en problemløsningsmetode</a:t>
            </a:r>
            <a:r>
              <a:rPr lang="da-DK" b="0" i="0" dirty="0">
                <a:solidFill>
                  <a:srgbClr val="212121"/>
                </a:solidFill>
                <a:effectLst/>
              </a:rPr>
              <a:t>, hvor løsningen på et problem </a:t>
            </a:r>
            <a:r>
              <a:rPr lang="da-DK" b="0" i="1" dirty="0">
                <a:solidFill>
                  <a:srgbClr val="212121"/>
                </a:solidFill>
                <a:effectLst/>
              </a:rPr>
              <a:t>skal kunne implementeres som </a:t>
            </a:r>
            <a:r>
              <a:rPr lang="da-DK" b="0" i="1" dirty="0">
                <a:effectLst/>
              </a:rPr>
              <a:t>en </a:t>
            </a:r>
            <a:r>
              <a:rPr lang="da-DK" b="0" i="1" u="none" strike="noStrike" dirty="0">
                <a:effectLst/>
              </a:rPr>
              <a:t>algoritme</a:t>
            </a:r>
            <a:r>
              <a:rPr lang="da-DK" b="0" i="1" dirty="0">
                <a:effectLst/>
              </a:rPr>
              <a:t>.</a:t>
            </a:r>
          </a:p>
          <a:p>
            <a:pPr algn="l" rtl="0"/>
            <a:endParaRPr lang="da-DK" sz="1800" b="0" i="0" dirty="0">
              <a:solidFill>
                <a:srgbClr val="212121"/>
              </a:solidFill>
              <a:effectLst/>
            </a:endParaRPr>
          </a:p>
          <a:p>
            <a:pPr algn="l" rtl="0"/>
            <a:r>
              <a:rPr lang="da-DK" sz="1800" b="0" i="0" dirty="0">
                <a:solidFill>
                  <a:srgbClr val="212121"/>
                </a:solidFill>
                <a:effectLst/>
              </a:rPr>
              <a:t>Derfor er CT </a:t>
            </a:r>
            <a:r>
              <a:rPr lang="da-DK" sz="1800" b="0" i="1" dirty="0">
                <a:solidFill>
                  <a:srgbClr val="212121"/>
                </a:solidFill>
                <a:effectLst/>
              </a:rPr>
              <a:t>ikke </a:t>
            </a:r>
            <a:r>
              <a:rPr lang="da-DK" sz="1800" b="0" i="0" dirty="0">
                <a:solidFill>
                  <a:srgbClr val="212121"/>
                </a:solidFill>
                <a:effectLst/>
              </a:rPr>
              <a:t>en generel problemløsningsmetode.</a:t>
            </a:r>
          </a:p>
          <a:p>
            <a:pPr algn="l" rtl="0"/>
            <a:endParaRPr lang="da-DK" sz="1800" b="0" i="0" dirty="0">
              <a:solidFill>
                <a:srgbClr val="212121"/>
              </a:solidFill>
              <a:effectLst/>
            </a:endParaRPr>
          </a:p>
          <a:p>
            <a:pPr algn="l" rtl="0"/>
            <a:r>
              <a:rPr lang="da-DK" sz="1800" b="0" i="0" dirty="0">
                <a:solidFill>
                  <a:srgbClr val="212121"/>
                </a:solidFill>
                <a:effectLst/>
              </a:rPr>
              <a:t>F.eks. kan man ikke umiddelbart bruge CT til at 'løse' etisk-filosofiske problemstillinger, som måske slet ikke har en løsning, og hvor diskussion, refleksion over egne værdier mv. måske er det centrale frem for at udlede et konkret svar [</a:t>
            </a:r>
            <a:r>
              <a:rPr lang="da-DK" sz="1800" b="0" i="0" u="none" strike="noStrike" dirty="0">
                <a:solidFill>
                  <a:srgbClr val="004B82"/>
                </a:solidFill>
                <a:effectLst/>
                <a:hlinkClick r:id="rId2"/>
              </a:rPr>
              <a:t>Jones2011</a:t>
            </a:r>
            <a:r>
              <a:rPr lang="da-DK" sz="1800" b="0" i="0" dirty="0">
                <a:solidFill>
                  <a:srgbClr val="212121"/>
                </a:solidFill>
                <a:effectLst/>
              </a:rPr>
              <a:t>]. </a:t>
            </a:r>
          </a:p>
          <a:p>
            <a:pPr algn="l" rtl="0"/>
            <a:endParaRPr lang="da-DK" sz="1800" b="0" i="0" dirty="0">
              <a:solidFill>
                <a:srgbClr val="212121"/>
              </a:solidFill>
              <a:effectLst/>
            </a:endParaRPr>
          </a:p>
          <a:p>
            <a:pPr algn="l" rtl="0"/>
            <a:endParaRPr lang="da-DK" sz="1800" b="0" i="0" dirty="0">
              <a:solidFill>
                <a:srgbClr val="212121"/>
              </a:solidFill>
              <a:effectLst/>
            </a:endParaRPr>
          </a:p>
          <a:p>
            <a:pPr algn="l" rtl="0"/>
            <a:r>
              <a:rPr lang="da-DK" sz="1800" b="0" i="0" dirty="0">
                <a:solidFill>
                  <a:srgbClr val="212121"/>
                </a:solidFill>
                <a:effectLst/>
              </a:rPr>
              <a:t>Men selve det at udforske og afprøve, om et givent problem kunne have en algoritmisk løsning - eventuelt ved at reformulere problemet således, at dette er tilfældet - er CT. 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48A65B45-1D13-BDB9-81F1-757335079043}"/>
              </a:ext>
            </a:extLst>
          </p:cNvPr>
          <p:cNvSpPr txBox="1"/>
          <p:nvPr/>
        </p:nvSpPr>
        <p:spPr>
          <a:xfrm>
            <a:off x="707164" y="1322186"/>
            <a:ext cx="460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/>
              <a:t>CT er ikke en generel problemløsningsmetode: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0BA6EB3E-A398-6737-9A67-E81B8CE6E302}"/>
              </a:ext>
            </a:extLst>
          </p:cNvPr>
          <p:cNvSpPr txBox="1"/>
          <p:nvPr/>
        </p:nvSpPr>
        <p:spPr>
          <a:xfrm>
            <a:off x="707164" y="6229884"/>
            <a:ext cx="4415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/>
              <a:t>Kilde: https://www.ct-i-undervisningen.dk/hvad-er-ct-ikke</a:t>
            </a:r>
          </a:p>
        </p:txBody>
      </p:sp>
    </p:spTree>
    <p:extLst>
      <p:ext uri="{BB962C8B-B14F-4D97-AF65-F5344CB8AC3E}">
        <p14:creationId xmlns:p14="http://schemas.microsoft.com/office/powerpoint/2010/main" val="1798864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67C4A032-C254-AD1D-F6D5-D8BEA4FF1764}"/>
              </a:ext>
            </a:extLst>
          </p:cNvPr>
          <p:cNvSpPr txBox="1"/>
          <p:nvPr/>
        </p:nvSpPr>
        <p:spPr>
          <a:xfrm>
            <a:off x="707164" y="768190"/>
            <a:ext cx="66251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2400" dirty="0"/>
              <a:t>CT kræver nogle kompetencer/færdigheder for at kunne anvendes i praksis: 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0BA6EB3E-A398-6737-9A67-E81B8CE6E302}"/>
              </a:ext>
            </a:extLst>
          </p:cNvPr>
          <p:cNvSpPr txBox="1"/>
          <p:nvPr/>
        </p:nvSpPr>
        <p:spPr>
          <a:xfrm>
            <a:off x="707164" y="6392254"/>
            <a:ext cx="44775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/>
              <a:t>Kilde: https://www.ct-i-undervisningen.dk/ct-kompetencer</a:t>
            </a:r>
          </a:p>
        </p:txBody>
      </p:sp>
      <p:grpSp>
        <p:nvGrpSpPr>
          <p:cNvPr id="5" name="Gruppe 4">
            <a:extLst>
              <a:ext uri="{FF2B5EF4-FFF2-40B4-BE49-F238E27FC236}">
                <a16:creationId xmlns:a16="http://schemas.microsoft.com/office/drawing/2014/main" id="{61D94382-2661-66B3-F186-2AD7AAA41778}"/>
              </a:ext>
            </a:extLst>
          </p:cNvPr>
          <p:cNvGrpSpPr/>
          <p:nvPr/>
        </p:nvGrpSpPr>
        <p:grpSpPr>
          <a:xfrm>
            <a:off x="828012" y="1578214"/>
            <a:ext cx="6504280" cy="4582147"/>
            <a:chOff x="828012" y="1578214"/>
            <a:chExt cx="6504280" cy="4582147"/>
          </a:xfrm>
        </p:grpSpPr>
        <p:pic>
          <p:nvPicPr>
            <p:cNvPr id="4" name="Billede 3">
              <a:extLst>
                <a:ext uri="{FF2B5EF4-FFF2-40B4-BE49-F238E27FC236}">
                  <a16:creationId xmlns:a16="http://schemas.microsoft.com/office/drawing/2014/main" id="{D0E02BE1-8D7D-E98F-D869-3F53DFA85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012" y="1578214"/>
              <a:ext cx="6504280" cy="4582147"/>
            </a:xfrm>
            <a:prstGeom prst="rect">
              <a:avLst/>
            </a:prstGeom>
          </p:spPr>
        </p:pic>
        <p:sp>
          <p:nvSpPr>
            <p:cNvPr id="2" name="Rektangel 1">
              <a:extLst>
                <a:ext uri="{FF2B5EF4-FFF2-40B4-BE49-F238E27FC236}">
                  <a16:creationId xmlns:a16="http://schemas.microsoft.com/office/drawing/2014/main" id="{AB413E95-58C9-18F7-A182-D041FF763D41}"/>
                </a:ext>
              </a:extLst>
            </p:cNvPr>
            <p:cNvSpPr/>
            <p:nvPr/>
          </p:nvSpPr>
          <p:spPr>
            <a:xfrm>
              <a:off x="4682836" y="2770909"/>
              <a:ext cx="73891" cy="129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</p:spTree>
    <p:extLst>
      <p:ext uri="{BB962C8B-B14F-4D97-AF65-F5344CB8AC3E}">
        <p14:creationId xmlns:p14="http://schemas.microsoft.com/office/powerpoint/2010/main" val="1727557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67C4A032-C254-AD1D-F6D5-D8BEA4FF1764}"/>
              </a:ext>
            </a:extLst>
          </p:cNvPr>
          <p:cNvSpPr txBox="1"/>
          <p:nvPr/>
        </p:nvSpPr>
        <p:spPr>
          <a:xfrm>
            <a:off x="484973" y="294753"/>
            <a:ext cx="66251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2400" dirty="0"/>
              <a:t>Hvad er en algoritme?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0BA6EB3E-A398-6737-9A67-E81B8CE6E302}"/>
              </a:ext>
            </a:extLst>
          </p:cNvPr>
          <p:cNvSpPr txBox="1"/>
          <p:nvPr/>
        </p:nvSpPr>
        <p:spPr>
          <a:xfrm>
            <a:off x="707164" y="6392254"/>
            <a:ext cx="4878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/>
              <a:t>Kilde: https://www.ct-i-undervisningen.dk/hvad-er-en-algortime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68DED09-0C48-7E46-A879-4D39A45FC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183" y="1902495"/>
            <a:ext cx="5388836" cy="210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felt 5">
            <a:extLst>
              <a:ext uri="{FF2B5EF4-FFF2-40B4-BE49-F238E27FC236}">
                <a16:creationId xmlns:a16="http://schemas.microsoft.com/office/drawing/2014/main" id="{A9AAA0EB-EE78-CFF2-2060-BCDE029698FA}"/>
              </a:ext>
            </a:extLst>
          </p:cNvPr>
          <p:cNvSpPr txBox="1"/>
          <p:nvPr/>
        </p:nvSpPr>
        <p:spPr>
          <a:xfrm>
            <a:off x="612721" y="1006291"/>
            <a:ext cx="70786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dirty="0"/>
              <a:t>Så hvad er en algoritme? Det korte svar er, at en algoritme (i snæver forstand) egentlig bare er en kogebogsopskrift:</a:t>
            </a:r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732F35D6-7663-9130-ABE1-E79136F169CE}"/>
              </a:ext>
            </a:extLst>
          </p:cNvPr>
          <p:cNvSpPr txBox="1"/>
          <p:nvPr/>
        </p:nvSpPr>
        <p:spPr>
          <a:xfrm>
            <a:off x="612721" y="4397911"/>
            <a:ext cx="707866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dirty="0"/>
              <a:t>Når du går i køkkenet for at bage brød, så følger du en opskrift ('algoritme'), som trin for trin instruerer dig i at tilberede ingredienserne ('input'), så du til sidst står med et færdigbagt brød ('output'). </a:t>
            </a:r>
          </a:p>
          <a:p>
            <a:endParaRPr lang="da-DK" dirty="0"/>
          </a:p>
          <a:p>
            <a:r>
              <a:rPr lang="da-DK" dirty="0"/>
              <a:t>På samme måde omsætter en algoritme et input til et output.</a:t>
            </a:r>
          </a:p>
          <a:p>
            <a:endParaRPr lang="da-DK" dirty="0"/>
          </a:p>
          <a:p>
            <a:r>
              <a:rPr lang="da-DK" dirty="0"/>
              <a:t>I denne analogi svarer programmøren til kogebogsforfatteren.</a:t>
            </a:r>
          </a:p>
        </p:txBody>
      </p:sp>
    </p:spTree>
    <p:extLst>
      <p:ext uri="{BB962C8B-B14F-4D97-AF65-F5344CB8AC3E}">
        <p14:creationId xmlns:p14="http://schemas.microsoft.com/office/powerpoint/2010/main" val="2628879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67C4A032-C254-AD1D-F6D5-D8BEA4FF1764}"/>
              </a:ext>
            </a:extLst>
          </p:cNvPr>
          <p:cNvSpPr txBox="1"/>
          <p:nvPr/>
        </p:nvSpPr>
        <p:spPr>
          <a:xfrm>
            <a:off x="484973" y="294753"/>
            <a:ext cx="66251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2400" dirty="0"/>
              <a:t>Algoritmens delelementer?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0BA6EB3E-A398-6737-9A67-E81B8CE6E302}"/>
              </a:ext>
            </a:extLst>
          </p:cNvPr>
          <p:cNvSpPr txBox="1"/>
          <p:nvPr/>
        </p:nvSpPr>
        <p:spPr>
          <a:xfrm>
            <a:off x="707164" y="6392254"/>
            <a:ext cx="4878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/>
              <a:t>Kilde: https://www.ct-i-undervisningen.dk/hvad-er-en-algortime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A9AAA0EB-EE78-CFF2-2060-BCDE029698FA}"/>
              </a:ext>
            </a:extLst>
          </p:cNvPr>
          <p:cNvSpPr txBox="1"/>
          <p:nvPr/>
        </p:nvSpPr>
        <p:spPr>
          <a:xfrm>
            <a:off x="612721" y="883717"/>
            <a:ext cx="7078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b="0" i="0" dirty="0">
                <a:solidFill>
                  <a:srgbClr val="212121"/>
                </a:solidFill>
                <a:effectLst/>
              </a:rPr>
              <a:t>Algoritmer består lidt forsimplet af tre delelementer:</a:t>
            </a:r>
            <a:endParaRPr lang="da-DK" dirty="0"/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732F35D6-7663-9130-ABE1-E79136F169CE}"/>
              </a:ext>
            </a:extLst>
          </p:cNvPr>
          <p:cNvSpPr txBox="1"/>
          <p:nvPr/>
        </p:nvSpPr>
        <p:spPr>
          <a:xfrm>
            <a:off x="612722" y="3423854"/>
            <a:ext cx="70786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b="0" i="0" dirty="0">
                <a:solidFill>
                  <a:srgbClr val="212121"/>
                </a:solidFill>
                <a:effectLst/>
              </a:rPr>
              <a:t>I vores analogi til kogebogsopskrifter kunne eksempler på de tre delelementer i en opskrift på brød være:</a:t>
            </a:r>
            <a:endParaRPr lang="da-DK" dirty="0"/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EE1A848A-7283-25C0-D0F5-CCA740EC8E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721" y="1209723"/>
            <a:ext cx="5276584" cy="2076875"/>
          </a:xfrm>
          <a:prstGeom prst="rect">
            <a:avLst/>
          </a:prstGeom>
        </p:spPr>
      </p:pic>
      <p:pic>
        <p:nvPicPr>
          <p:cNvPr id="8" name="Billede 7">
            <a:extLst>
              <a:ext uri="{FF2B5EF4-FFF2-40B4-BE49-F238E27FC236}">
                <a16:creationId xmlns:a16="http://schemas.microsoft.com/office/drawing/2014/main" id="{43F7F326-EE32-7D92-2803-C6C8A94088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21" y="4070185"/>
            <a:ext cx="5440158" cy="2294948"/>
          </a:xfrm>
          <a:prstGeom prst="rect">
            <a:avLst/>
          </a:prstGeom>
        </p:spPr>
      </p:pic>
      <p:pic>
        <p:nvPicPr>
          <p:cNvPr id="10" name="Billede 9">
            <a:extLst>
              <a:ext uri="{FF2B5EF4-FFF2-40B4-BE49-F238E27FC236}">
                <a16:creationId xmlns:a16="http://schemas.microsoft.com/office/drawing/2014/main" id="{2A81627F-81F0-E708-D578-D39F11765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0692" y="2078698"/>
            <a:ext cx="1048325" cy="439882"/>
          </a:xfrm>
          <a:prstGeom prst="rect">
            <a:avLst/>
          </a:prstGeom>
        </p:spPr>
      </p:pic>
      <p:sp>
        <p:nvSpPr>
          <p:cNvPr id="2" name="Tekstfelt 1">
            <a:extLst>
              <a:ext uri="{FF2B5EF4-FFF2-40B4-BE49-F238E27FC236}">
                <a16:creationId xmlns:a16="http://schemas.microsoft.com/office/drawing/2014/main" id="{7908245C-263A-B5BD-FA76-77098743CE6F}"/>
              </a:ext>
            </a:extLst>
          </p:cNvPr>
          <p:cNvSpPr txBox="1"/>
          <p:nvPr/>
        </p:nvSpPr>
        <p:spPr>
          <a:xfrm>
            <a:off x="1099192" y="2051577"/>
            <a:ext cx="142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Betingelse</a:t>
            </a:r>
          </a:p>
        </p:txBody>
      </p:sp>
      <p:pic>
        <p:nvPicPr>
          <p:cNvPr id="11" name="Billede 10">
            <a:extLst>
              <a:ext uri="{FF2B5EF4-FFF2-40B4-BE49-F238E27FC236}">
                <a16:creationId xmlns:a16="http://schemas.microsoft.com/office/drawing/2014/main" id="{348BAF85-3C24-B112-FE6B-56F7B9DACD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897" y="5085134"/>
            <a:ext cx="1048325" cy="439882"/>
          </a:xfrm>
          <a:prstGeom prst="rect">
            <a:avLst/>
          </a:prstGeom>
        </p:spPr>
      </p:pic>
      <p:sp>
        <p:nvSpPr>
          <p:cNvPr id="12" name="Tekstfelt 11">
            <a:extLst>
              <a:ext uri="{FF2B5EF4-FFF2-40B4-BE49-F238E27FC236}">
                <a16:creationId xmlns:a16="http://schemas.microsoft.com/office/drawing/2014/main" id="{DABDDF6E-2F62-B79C-7924-B473A9FC9AF0}"/>
              </a:ext>
            </a:extLst>
          </p:cNvPr>
          <p:cNvSpPr txBox="1"/>
          <p:nvPr/>
        </p:nvSpPr>
        <p:spPr>
          <a:xfrm>
            <a:off x="1048397" y="5058013"/>
            <a:ext cx="142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Betingelse</a:t>
            </a:r>
          </a:p>
        </p:txBody>
      </p:sp>
    </p:spTree>
    <p:extLst>
      <p:ext uri="{BB962C8B-B14F-4D97-AF65-F5344CB8AC3E}">
        <p14:creationId xmlns:p14="http://schemas.microsoft.com/office/powerpoint/2010/main" val="2927653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Freeform: Shape 18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kstfelt 2">
            <a:extLst>
              <a:ext uri="{FF2B5EF4-FFF2-40B4-BE49-F238E27FC236}">
                <a16:creationId xmlns:a16="http://schemas.microsoft.com/office/drawing/2014/main" id="{67C4A032-C254-AD1D-F6D5-D8BEA4FF1764}"/>
              </a:ext>
            </a:extLst>
          </p:cNvPr>
          <p:cNvSpPr txBox="1"/>
          <p:nvPr/>
        </p:nvSpPr>
        <p:spPr>
          <a:xfrm>
            <a:off x="484973" y="294753"/>
            <a:ext cx="66251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2400" dirty="0"/>
              <a:t>Algoritme uden kode?</a:t>
            </a:r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0BA6EB3E-A398-6737-9A67-E81B8CE6E302}"/>
              </a:ext>
            </a:extLst>
          </p:cNvPr>
          <p:cNvSpPr txBox="1"/>
          <p:nvPr/>
        </p:nvSpPr>
        <p:spPr>
          <a:xfrm>
            <a:off x="707164" y="6392254"/>
            <a:ext cx="4878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/>
              <a:t>Kilde: https://www.ct-i-undervisningen.dk/algoritme-uden-kode</a:t>
            </a:r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A9AAA0EB-EE78-CFF2-2060-BCDE029698FA}"/>
              </a:ext>
            </a:extLst>
          </p:cNvPr>
          <p:cNvSpPr txBox="1"/>
          <p:nvPr/>
        </p:nvSpPr>
        <p:spPr>
          <a:xfrm>
            <a:off x="612721" y="1006291"/>
            <a:ext cx="707866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b="0" i="0" dirty="0">
                <a:solidFill>
                  <a:srgbClr val="212121"/>
                </a:solidFill>
                <a:effectLst/>
              </a:rPr>
              <a:t>Ved første øjekast synes </a:t>
            </a:r>
            <a:r>
              <a:rPr lang="da-DK" b="0" i="0" u="sng" dirty="0">
                <a:solidFill>
                  <a:srgbClr val="004B82"/>
                </a:solidFill>
                <a:effectLst/>
                <a:hlinkClick r:id="rId2"/>
              </a:rPr>
              <a:t>Computational Thinking (CT)</a:t>
            </a:r>
            <a:r>
              <a:rPr lang="da-DK" b="0" i="0" dirty="0">
                <a:solidFill>
                  <a:srgbClr val="212121"/>
                </a:solidFill>
                <a:effectLst/>
              </a:rPr>
              <a:t> at være tæt forbundet med computere og </a:t>
            </a:r>
            <a:r>
              <a:rPr lang="da-DK" b="0" i="0" u="sng" dirty="0">
                <a:solidFill>
                  <a:srgbClr val="004B82"/>
                </a:solidFill>
                <a:effectLst/>
                <a:hlinkClick r:id="rId3"/>
              </a:rPr>
              <a:t>programmering</a:t>
            </a:r>
            <a:r>
              <a:rPr lang="da-DK" b="0" i="0" dirty="0">
                <a:solidFill>
                  <a:srgbClr val="212121"/>
                </a:solidFill>
                <a:effectLst/>
              </a:rPr>
              <a:t>.</a:t>
            </a:r>
          </a:p>
          <a:p>
            <a:endParaRPr lang="da-DK" b="0" i="0" dirty="0">
              <a:solidFill>
                <a:srgbClr val="212121"/>
              </a:solidFill>
              <a:effectLst/>
            </a:endParaRPr>
          </a:p>
          <a:p>
            <a:r>
              <a:rPr lang="da-DK" dirty="0">
                <a:solidFill>
                  <a:srgbClr val="212121"/>
                </a:solidFill>
              </a:rPr>
              <a:t>…</a:t>
            </a:r>
            <a:r>
              <a:rPr lang="da-DK" b="0" i="0" dirty="0">
                <a:solidFill>
                  <a:srgbClr val="212121"/>
                </a:solidFill>
                <a:effectLst/>
              </a:rPr>
              <a:t>Men heldigvis forudsætter CT hverken brugen af en computer eller kendskab til et formelt programmeringssprog.</a:t>
            </a:r>
          </a:p>
          <a:p>
            <a:endParaRPr lang="da-DK" dirty="0">
              <a:solidFill>
                <a:srgbClr val="212121"/>
              </a:solidFill>
            </a:endParaRPr>
          </a:p>
          <a:p>
            <a:r>
              <a:rPr lang="da-DK" b="0" i="0" dirty="0">
                <a:solidFill>
                  <a:srgbClr val="212121"/>
                </a:solidFill>
                <a:effectLst/>
              </a:rPr>
              <a:t> …Et menneske sagtens kan stå for både at formulere og afvikle </a:t>
            </a:r>
            <a:r>
              <a:rPr lang="da-DK" b="0" i="0" u="sng" dirty="0">
                <a:solidFill>
                  <a:srgbClr val="004B82"/>
                </a:solidFill>
                <a:effectLst/>
                <a:hlinkClick r:id="rId4"/>
              </a:rPr>
              <a:t>algoritmen</a:t>
            </a:r>
            <a:r>
              <a:rPr lang="da-DK" b="0" i="0" dirty="0">
                <a:solidFill>
                  <a:srgbClr val="212121"/>
                </a:solidFill>
                <a:effectLst/>
              </a:rPr>
              <a:t> uden brug af en computer (eller eventuelt i kombination med en computer). Man taler derfor om en ”informationsbearbejdende agent” (information-</a:t>
            </a:r>
            <a:r>
              <a:rPr lang="da-DK" b="0" i="0" dirty="0" err="1">
                <a:solidFill>
                  <a:srgbClr val="212121"/>
                </a:solidFill>
                <a:effectLst/>
              </a:rPr>
              <a:t>processing</a:t>
            </a:r>
            <a:r>
              <a:rPr lang="da-DK" b="0" i="0" dirty="0">
                <a:solidFill>
                  <a:srgbClr val="212121"/>
                </a:solidFill>
                <a:effectLst/>
              </a:rPr>
              <a:t> agent) og ikke en computer.</a:t>
            </a:r>
          </a:p>
          <a:p>
            <a:endParaRPr lang="da-DK" dirty="0">
              <a:solidFill>
                <a:srgbClr val="212121"/>
              </a:solidFill>
            </a:endParaRPr>
          </a:p>
          <a:p>
            <a:r>
              <a:rPr lang="da-DK" dirty="0">
                <a:solidFill>
                  <a:srgbClr val="212121"/>
                </a:solidFill>
              </a:rPr>
              <a:t>Vi vil se på to måder at udtrykke en algoritme på:</a:t>
            </a:r>
            <a:endParaRPr lang="da-DK" dirty="0"/>
          </a:p>
        </p:txBody>
      </p:sp>
      <p:pic>
        <p:nvPicPr>
          <p:cNvPr id="11" name="Billede 10">
            <a:extLst>
              <a:ext uri="{FF2B5EF4-FFF2-40B4-BE49-F238E27FC236}">
                <a16:creationId xmlns:a16="http://schemas.microsoft.com/office/drawing/2014/main" id="{7E09C1D7-4018-B08A-3433-5C291FB16E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2976" y="4522028"/>
            <a:ext cx="5707523" cy="1712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475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343C190F7207148879965A86688052D" ma:contentTypeVersion="15" ma:contentTypeDescription="Opret et nyt dokument." ma:contentTypeScope="" ma:versionID="d3be279d2230b0a9389f717648d69d05">
  <xsd:schema xmlns:xsd="http://www.w3.org/2001/XMLSchema" xmlns:xs="http://www.w3.org/2001/XMLSchema" xmlns:p="http://schemas.microsoft.com/office/2006/metadata/properties" xmlns:ns2="fe5c777b-5ac6-45ce-8113-45af29cec5e0" xmlns:ns3="5c04d328-f327-49b8-9a05-39436e190edb" targetNamespace="http://schemas.microsoft.com/office/2006/metadata/properties" ma:root="true" ma:fieldsID="8dabd710816a2f709f9943034a7e1770" ns2:_="" ns3:_="">
    <xsd:import namespace="fe5c777b-5ac6-45ce-8113-45af29cec5e0"/>
    <xsd:import namespace="5c04d328-f327-49b8-9a05-39436e190e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fag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c777b-5ac6-45ce-8113-45af29cec5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fag" ma:index="21" nillable="true" ma:displayName="fag" ma:format="Dropdown" ma:internalName="fag">
      <xsd:simpleType>
        <xsd:restriction base="dms:Text">
          <xsd:maxLength value="255"/>
        </xsd:restriction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04d328-f327-49b8-9a05-39436e190ed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ag xmlns="fe5c777b-5ac6-45ce-8113-45af29cec5e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8AAD135-E773-4B0B-977A-F1AD7EB76E59}"/>
</file>

<file path=customXml/itemProps2.xml><?xml version="1.0" encoding="utf-8"?>
<ds:datastoreItem xmlns:ds="http://schemas.openxmlformats.org/officeDocument/2006/customXml" ds:itemID="{4FA27F72-87AC-458F-8CC4-71068E814C66}">
  <ds:schemaRefs>
    <ds:schemaRef ds:uri="http://purl.org/dc/dcmitype/"/>
    <ds:schemaRef ds:uri="http://purl.org/dc/elements/1.1/"/>
    <ds:schemaRef ds:uri="5c04d328-f327-49b8-9a05-39436e190edb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fe5c777b-5ac6-45ce-8113-45af29cec5e0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7938EE1-5532-46A2-BAD2-ACEC3D767F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1176</Words>
  <Application>Microsoft Office PowerPoint</Application>
  <PresentationFormat>Widescreen</PresentationFormat>
  <Paragraphs>130</Paragraphs>
  <Slides>20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Office-tema</vt:lpstr>
      <vt:lpstr>Computational Thinking 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Flowdiagrammer</vt:lpstr>
      <vt:lpstr>Flowdiagrammer</vt:lpstr>
      <vt:lpstr>Flowdiagrammer</vt:lpstr>
      <vt:lpstr>Pseudokode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Computational Thinking</dc:title>
  <dc:creator>Kaspar Dalsgaard Kristensen</dc:creator>
  <cp:lastModifiedBy>Kaspar Dalsgaard Kristensen</cp:lastModifiedBy>
  <cp:revision>2</cp:revision>
  <cp:lastPrinted>2022-11-16T10:10:03Z</cp:lastPrinted>
  <dcterms:created xsi:type="dcterms:W3CDTF">2022-11-16T09:39:38Z</dcterms:created>
  <dcterms:modified xsi:type="dcterms:W3CDTF">2023-10-02T08:16:10Z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0x0101003343C190F7207148879965A86688052D</vt:lpwstr>
  </property>
</Properties>
</file>