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2" r:id="rId10"/>
    <p:sldId id="264" r:id="rId11"/>
    <p:sldId id="266" r:id="rId12"/>
    <p:sldId id="267" r:id="rId13"/>
    <p:sldId id="263" r:id="rId14"/>
    <p:sldId id="265" r:id="rId15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1500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7707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4980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4884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0819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9407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5421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6474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2459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21132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4300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61C26-8494-4408-9F60-1A51F69BCBC1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7C31A-C92C-4493-B3CC-D8FC4922630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9614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-%09https:/hval.dk/mitcfu/materialeinfo.aspx?mode=2&amp;page=1&amp;pageSize=6&amp;search=titel:%20James%20Camerons%20historie%20om%20science%20fiction&amp;orderby=title&amp;SearchID=6e21a284-9389-465c-b439-3cbbf91f050d&amp;index=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oughtco.com/definitions-of-science-fiction-295777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785256" y="2069328"/>
            <a:ext cx="9161417" cy="3321277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From Oxford’s dictionary: “a type of book, film/movie, etc. that is based on imagined scientific discoveries of the future, and often deals with space travel and life on other planets.” </a:t>
            </a:r>
          </a:p>
          <a:p>
            <a:pPr algn="l"/>
            <a:endParaRPr lang="en-US" sz="2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From Merriam-Webster’s: “fiction dealing principally with the impact of actual or imagined science on society or individuals or having a scientific factor as an essential orienting component.”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a-DK" sz="2800" dirty="0"/>
          </a:p>
        </p:txBody>
      </p:sp>
      <p:sp>
        <p:nvSpPr>
          <p:cNvPr id="4" name="Rektangel 3"/>
          <p:cNvSpPr/>
          <p:nvPr/>
        </p:nvSpPr>
        <p:spPr>
          <a:xfrm>
            <a:off x="2688035" y="137048"/>
            <a:ext cx="681593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a-DK" sz="66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Science Fiction</a:t>
            </a:r>
          </a:p>
        </p:txBody>
      </p:sp>
      <p:sp>
        <p:nvSpPr>
          <p:cNvPr id="6" name="Tekstfelt 5"/>
          <p:cNvSpPr txBox="1"/>
          <p:nvPr/>
        </p:nvSpPr>
        <p:spPr>
          <a:xfrm>
            <a:off x="5172892" y="1227345"/>
            <a:ext cx="2751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/>
              <a:t>Defining</a:t>
            </a:r>
            <a:r>
              <a:rPr lang="da-DK" dirty="0"/>
              <a:t> the genre</a:t>
            </a:r>
          </a:p>
        </p:txBody>
      </p:sp>
    </p:spTree>
    <p:extLst>
      <p:ext uri="{BB962C8B-B14F-4D97-AF65-F5344CB8AC3E}">
        <p14:creationId xmlns:p14="http://schemas.microsoft.com/office/powerpoint/2010/main" val="3156741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45BBE0-439B-4907-9452-6AF449DEE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Science Fiction and intelligent </a:t>
            </a:r>
            <a:r>
              <a:rPr lang="da-DK" dirty="0" err="1"/>
              <a:t>machines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1FF4C45-5E59-4954-95A5-B38FB06DCC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Episode 5 of </a:t>
            </a:r>
            <a:r>
              <a:rPr lang="da-DK" i="1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James </a:t>
            </a:r>
            <a:r>
              <a:rPr lang="da-DK" i="1" dirty="0" err="1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Cameron’s</a:t>
            </a:r>
            <a:r>
              <a:rPr lang="da-DK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Story of Science Fiction</a:t>
            </a:r>
            <a:r>
              <a:rPr lang="da-DK" i="1" dirty="0"/>
              <a:t> </a:t>
            </a:r>
            <a:r>
              <a:rPr lang="da-DK" dirty="0"/>
              <a:t>(2018) – 41 min CFU</a:t>
            </a:r>
          </a:p>
          <a:p>
            <a:endParaRPr lang="da-DK" dirty="0"/>
          </a:p>
          <a:p>
            <a:r>
              <a:rPr lang="da-DK" dirty="0"/>
              <a:t>Watch the episode and </a:t>
            </a:r>
            <a:r>
              <a:rPr lang="da-DK" dirty="0" err="1"/>
              <a:t>take</a:t>
            </a:r>
            <a:r>
              <a:rPr lang="da-DK" dirty="0"/>
              <a:t> notes as </a:t>
            </a:r>
            <a:r>
              <a:rPr lang="da-DK" dirty="0" err="1"/>
              <a:t>described</a:t>
            </a:r>
            <a:r>
              <a:rPr lang="da-DK" dirty="0"/>
              <a:t> on the </a:t>
            </a:r>
            <a:r>
              <a:rPr lang="da-DK" dirty="0" err="1"/>
              <a:t>previous</a:t>
            </a:r>
            <a:r>
              <a:rPr lang="da-DK" dirty="0"/>
              <a:t> slide.</a:t>
            </a:r>
          </a:p>
          <a:p>
            <a:endParaRPr lang="da-DK" dirty="0"/>
          </a:p>
          <a:p>
            <a:r>
              <a:rPr lang="da-DK" dirty="0" err="1"/>
              <a:t>When</a:t>
            </a:r>
            <a:r>
              <a:rPr lang="da-DK" dirty="0"/>
              <a:t> </a:t>
            </a:r>
            <a:r>
              <a:rPr lang="da-DK" dirty="0" err="1"/>
              <a:t>each</a:t>
            </a:r>
            <a:r>
              <a:rPr lang="da-DK" dirty="0"/>
              <a:t> student has </a:t>
            </a:r>
            <a:r>
              <a:rPr lang="da-DK" dirty="0" err="1"/>
              <a:t>categorised</a:t>
            </a:r>
            <a:r>
              <a:rPr lang="da-DK" dirty="0"/>
              <a:t> his/her notes, </a:t>
            </a:r>
            <a:r>
              <a:rPr lang="da-DK" dirty="0" err="1"/>
              <a:t>they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to </a:t>
            </a:r>
            <a:r>
              <a:rPr lang="da-DK" dirty="0" err="1"/>
              <a:t>explain</a:t>
            </a:r>
            <a:r>
              <a:rPr lang="da-DK" dirty="0"/>
              <a:t>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categories</a:t>
            </a:r>
            <a:r>
              <a:rPr lang="da-DK" dirty="0"/>
              <a:t> and </a:t>
            </a:r>
            <a:r>
              <a:rPr lang="da-DK" dirty="0" err="1"/>
              <a:t>reasons</a:t>
            </a:r>
            <a:r>
              <a:rPr lang="da-DK" dirty="0"/>
              <a:t> to a smaller </a:t>
            </a:r>
            <a:r>
              <a:rPr lang="da-DK" dirty="0" err="1"/>
              <a:t>group</a:t>
            </a:r>
            <a:r>
              <a:rPr lang="da-DK" dirty="0"/>
              <a:t> or partner in class/in </a:t>
            </a:r>
            <a:r>
              <a:rPr lang="da-DK" dirty="0" err="1"/>
              <a:t>groups</a:t>
            </a:r>
            <a:r>
              <a:rPr lang="da-DK" dirty="0"/>
              <a:t>.</a:t>
            </a:r>
          </a:p>
          <a:p>
            <a:pPr marL="0" indent="0">
              <a:buNone/>
            </a:pPr>
            <a:endParaRPr lang="da-DK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161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2E3088-244D-4465-94C3-87289D663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Source </a:t>
            </a:r>
            <a:r>
              <a:rPr lang="da-DK" dirty="0" err="1"/>
              <a:t>criticism</a:t>
            </a:r>
            <a:r>
              <a:rPr lang="da-DK" dirty="0"/>
              <a:t> and </a:t>
            </a:r>
            <a:r>
              <a:rPr lang="da-DK" dirty="0" err="1"/>
              <a:t>credibility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F56D62E-5A65-42A5-B188-26404247E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/>
              <a:t>As </a:t>
            </a:r>
            <a:r>
              <a:rPr lang="da-DK" dirty="0" err="1"/>
              <a:t>you</a:t>
            </a:r>
            <a:r>
              <a:rPr lang="da-DK" dirty="0"/>
              <a:t> all </a:t>
            </a:r>
            <a:r>
              <a:rPr lang="da-DK" dirty="0" err="1"/>
              <a:t>know</a:t>
            </a:r>
            <a:r>
              <a:rPr lang="da-DK" dirty="0"/>
              <a:t>, source </a:t>
            </a:r>
            <a:r>
              <a:rPr lang="da-DK" dirty="0" err="1"/>
              <a:t>criticism</a:t>
            </a:r>
            <a:r>
              <a:rPr lang="da-DK" dirty="0"/>
              <a:t> has to do with </a:t>
            </a:r>
            <a:r>
              <a:rPr lang="da-DK" dirty="0" err="1"/>
              <a:t>evaluating</a:t>
            </a:r>
            <a:r>
              <a:rPr lang="da-DK" dirty="0"/>
              <a:t> </a:t>
            </a:r>
            <a:r>
              <a:rPr lang="da-DK" dirty="0" err="1"/>
              <a:t>credibility</a:t>
            </a:r>
            <a:r>
              <a:rPr lang="da-DK" dirty="0"/>
              <a:t>, </a:t>
            </a:r>
            <a:r>
              <a:rPr lang="da-DK" dirty="0" err="1"/>
              <a:t>amongst</a:t>
            </a:r>
            <a:r>
              <a:rPr lang="da-DK" dirty="0"/>
              <a:t>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things</a:t>
            </a:r>
            <a:r>
              <a:rPr lang="da-DK" dirty="0"/>
              <a:t>.</a:t>
            </a:r>
          </a:p>
          <a:p>
            <a:endParaRPr lang="da-DK" dirty="0"/>
          </a:p>
          <a:p>
            <a:r>
              <a:rPr lang="da-DK" dirty="0"/>
              <a:t>The </a:t>
            </a:r>
            <a:r>
              <a:rPr lang="da-DK" dirty="0" err="1"/>
              <a:t>documentary</a:t>
            </a:r>
            <a:r>
              <a:rPr lang="da-DK" dirty="0"/>
              <a:t> from </a:t>
            </a:r>
            <a:r>
              <a:rPr lang="da-DK" dirty="0" err="1"/>
              <a:t>earlier</a:t>
            </a:r>
            <a:r>
              <a:rPr lang="da-DK" dirty="0"/>
              <a:t> is </a:t>
            </a:r>
            <a:r>
              <a:rPr lang="da-DK" dirty="0" err="1"/>
              <a:t>introduced</a:t>
            </a:r>
            <a:r>
              <a:rPr lang="da-DK" dirty="0"/>
              <a:t> with the </a:t>
            </a:r>
            <a:r>
              <a:rPr lang="da-DK" dirty="0" err="1"/>
              <a:t>question</a:t>
            </a:r>
            <a:r>
              <a:rPr lang="da-DK" dirty="0"/>
              <a:t> of </a:t>
            </a:r>
            <a:r>
              <a:rPr lang="da-DK" dirty="0" err="1"/>
              <a:t>whether</a:t>
            </a:r>
            <a:r>
              <a:rPr lang="da-DK" dirty="0"/>
              <a:t> the intelligent </a:t>
            </a:r>
            <a:r>
              <a:rPr lang="da-DK" dirty="0" err="1"/>
              <a:t>machines</a:t>
            </a:r>
            <a:r>
              <a:rPr lang="da-DK" dirty="0"/>
              <a:t> </a:t>
            </a:r>
            <a:r>
              <a:rPr lang="da-DK" dirty="0" err="1"/>
              <a:t>predicted</a:t>
            </a:r>
            <a:r>
              <a:rPr lang="da-DK" dirty="0"/>
              <a:t> by science fiction </a:t>
            </a:r>
            <a:r>
              <a:rPr lang="da-DK" dirty="0" err="1"/>
              <a:t>writers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our</a:t>
            </a:r>
            <a:r>
              <a:rPr lang="da-DK" dirty="0"/>
              <a:t> saviours or </a:t>
            </a:r>
            <a:r>
              <a:rPr lang="da-DK" dirty="0" err="1"/>
              <a:t>our</a:t>
            </a:r>
            <a:r>
              <a:rPr lang="da-DK" dirty="0"/>
              <a:t> </a:t>
            </a:r>
            <a:r>
              <a:rPr lang="da-DK" dirty="0" err="1"/>
              <a:t>doom</a:t>
            </a:r>
            <a:r>
              <a:rPr lang="da-DK" dirty="0"/>
              <a:t>.</a:t>
            </a:r>
          </a:p>
          <a:p>
            <a:endParaRPr lang="da-DK" dirty="0"/>
          </a:p>
          <a:p>
            <a:r>
              <a:rPr lang="da-DK" dirty="0"/>
              <a:t>Perform a </a:t>
            </a:r>
            <a:r>
              <a:rPr lang="da-DK" dirty="0" err="1"/>
              <a:t>thorough</a:t>
            </a:r>
            <a:r>
              <a:rPr lang="da-DK" dirty="0"/>
              <a:t> </a:t>
            </a:r>
            <a:r>
              <a:rPr lang="da-DK" dirty="0" err="1"/>
              <a:t>background</a:t>
            </a:r>
            <a:r>
              <a:rPr lang="da-DK" dirty="0"/>
              <a:t> check on </a:t>
            </a:r>
            <a:r>
              <a:rPr lang="da-DK" dirty="0" err="1"/>
              <a:t>some</a:t>
            </a:r>
            <a:r>
              <a:rPr lang="da-DK" dirty="0"/>
              <a:t> of the </a:t>
            </a:r>
            <a:r>
              <a:rPr lang="da-DK" dirty="0" err="1"/>
              <a:t>people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interviewed</a:t>
            </a:r>
            <a:r>
              <a:rPr lang="da-DK" dirty="0"/>
              <a:t> in the </a:t>
            </a:r>
            <a:r>
              <a:rPr lang="da-DK" dirty="0" err="1"/>
              <a:t>documentary</a:t>
            </a:r>
            <a:r>
              <a:rPr lang="da-DK" dirty="0"/>
              <a:t>, </a:t>
            </a:r>
            <a:r>
              <a:rPr lang="da-DK" dirty="0" err="1"/>
              <a:t>including</a:t>
            </a:r>
            <a:r>
              <a:rPr lang="da-DK" dirty="0"/>
              <a:t> James Cameron. </a:t>
            </a:r>
            <a:r>
              <a:rPr lang="da-DK" dirty="0" err="1"/>
              <a:t>Discuss</a:t>
            </a:r>
            <a:r>
              <a:rPr lang="da-DK" dirty="0"/>
              <a:t>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credibility</a:t>
            </a:r>
            <a:r>
              <a:rPr lang="da-DK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812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/>
              <a:t>… it is not just </a:t>
            </a:r>
            <a:r>
              <a:rPr lang="da-DK" dirty="0" err="1"/>
              <a:t>about</a:t>
            </a:r>
            <a:r>
              <a:rPr lang="da-DK" dirty="0"/>
              <a:t> </a:t>
            </a:r>
            <a:r>
              <a:rPr lang="da-DK" dirty="0" err="1"/>
              <a:t>space</a:t>
            </a:r>
            <a:r>
              <a:rPr lang="da-DK" dirty="0"/>
              <a:t> and </a:t>
            </a:r>
            <a:r>
              <a:rPr lang="da-DK" dirty="0" err="1"/>
              <a:t>aliens</a:t>
            </a:r>
            <a:r>
              <a:rPr lang="da-DK" dirty="0"/>
              <a:t>!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important to note that science fiction has a relationship with 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principles of science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 these stories involve partially true/partially fictitious laws or theories of science. It should not be completely unbelievable because it then ventures into the fantasy genre.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other words, if a story takes place in space it is not necessarily science fiction.</a:t>
            </a:r>
            <a:endParaRPr lang="da-DK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207309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err="1"/>
              <a:t>Its</a:t>
            </a:r>
            <a:r>
              <a:rPr lang="da-DK" dirty="0"/>
              <a:t> </a:t>
            </a:r>
            <a:r>
              <a:rPr lang="da-DK" dirty="0" err="1"/>
              <a:t>effect</a:t>
            </a:r>
            <a:r>
              <a:rPr lang="da-DK" dirty="0"/>
              <a:t> on </a:t>
            </a:r>
            <a:r>
              <a:rPr lang="da-DK" dirty="0" err="1"/>
              <a:t>humans</a:t>
            </a:r>
            <a:r>
              <a:rPr lang="da-DK" dirty="0"/>
              <a:t> and </a:t>
            </a:r>
            <a:r>
              <a:rPr lang="da-DK" dirty="0" err="1"/>
              <a:t>our</a:t>
            </a:r>
            <a:r>
              <a:rPr lang="da-DK" dirty="0"/>
              <a:t> </a:t>
            </a:r>
            <a:r>
              <a:rPr lang="da-DK" dirty="0" err="1"/>
              <a:t>world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plot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creates situations different from those of both the present day and the known past. Science fiction texts also include a human element, explaining what effect new discoveries, happenings, and scientific developments will have on us in the future.</a:t>
            </a:r>
            <a:endParaRPr lang="da-DK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1572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/>
              <a:t>Activity –  </a:t>
            </a:r>
            <a:r>
              <a:rPr lang="da-DK" sz="3200" dirty="0" err="1"/>
              <a:t>approximately</a:t>
            </a:r>
            <a:r>
              <a:rPr lang="da-DK" sz="3200" dirty="0"/>
              <a:t> </a:t>
            </a:r>
            <a:r>
              <a:rPr lang="da-DK" sz="3200" i="1" dirty="0"/>
              <a:t>15 </a:t>
            </a:r>
            <a:r>
              <a:rPr lang="da-DK" sz="3200" i="1" dirty="0" err="1"/>
              <a:t>minutes</a:t>
            </a:r>
            <a:endParaRPr lang="da-DK" sz="3200" i="1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 through this list of different definitions of Science Fiction, discuss them (what they mean), and come up with an example (movie, game, novel…) that fits the definition. </a:t>
            </a: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 through as many as possible. You may find that one movie/book/game can be used for more than one definition, which is why it is important that you describe </a:t>
            </a:r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it fits into the specific definition.</a:t>
            </a: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do not have to write anything down, but we will discuss in class/in groups afterwards.</a:t>
            </a: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a-DK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https://www.thoughtco.com/definitions-of-science-fiction-2957771</a:t>
            </a:r>
            <a:r>
              <a:rPr lang="da-DK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(03-02-2019)</a:t>
            </a:r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03452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Where do we go from here?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56754" y="1371601"/>
            <a:ext cx="11939451" cy="52768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The way in which you will be working with science fiction for the next period of time is best described in the quotes from Benjamin Appel and Isaac Asimov: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Benjamin Appel</a:t>
            </a:r>
          </a:p>
          <a:p>
            <a:r>
              <a:rPr lang="en-US" sz="2000" dirty="0"/>
              <a:t>Science fiction reflects scientific thought; a fiction of things-to-come based on things-on-hand.</a:t>
            </a:r>
          </a:p>
          <a:p>
            <a:pPr marL="0" indent="0">
              <a:buNone/>
            </a:pPr>
            <a:r>
              <a:rPr lang="en-US" sz="2000" dirty="0"/>
              <a:t>   (</a:t>
            </a:r>
            <a:r>
              <a:rPr lang="en-US" sz="2000" dirty="0" err="1"/>
              <a:t>Panthenon</a:t>
            </a:r>
            <a:r>
              <a:rPr lang="en-US" sz="2000" dirty="0"/>
              <a:t> 1969)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Isaac Asimov</a:t>
            </a:r>
          </a:p>
          <a:p>
            <a:r>
              <a:rPr lang="en-US" sz="2000" dirty="0"/>
              <a:t>Modern science fiction is the only form of literature that consistently considers the nature of the changes that face us, the possible consequences, and the possible solutions.</a:t>
            </a:r>
          </a:p>
          <a:p>
            <a:pPr marL="0" indent="0">
              <a:buNone/>
            </a:pPr>
            <a:r>
              <a:rPr lang="en-US" sz="2000" dirty="0"/>
              <a:t>   That branch of literature which is concerned with the impact of scientific advance upon human beings</a:t>
            </a:r>
          </a:p>
          <a:p>
            <a:pPr marL="0" indent="0">
              <a:buNone/>
            </a:pPr>
            <a:r>
              <a:rPr lang="en-US" sz="2000" dirty="0"/>
              <a:t>   (1952)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i="1" dirty="0"/>
              <a:t>Look closely at the two quotes and combine these with information about Science Fiction so far: In your own words, how would you then define Science Fiction?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59962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581B42-BDE6-4272-9865-BF9590A5E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Extrapolation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97A38F7-0479-419A-B28D-799CCFD0E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/>
              <a:t>In </a:t>
            </a:r>
            <a:r>
              <a:rPr lang="da-DK" dirty="0" err="1"/>
              <a:t>other</a:t>
            </a:r>
            <a:r>
              <a:rPr lang="da-DK" dirty="0"/>
              <a:t> </a:t>
            </a:r>
            <a:r>
              <a:rPr lang="da-DK" dirty="0" err="1"/>
              <a:t>words</a:t>
            </a:r>
            <a:r>
              <a:rPr lang="da-DK" dirty="0"/>
              <a:t>, </a:t>
            </a:r>
            <a:r>
              <a:rPr lang="da-DK" dirty="0" err="1"/>
              <a:t>what</a:t>
            </a:r>
            <a:r>
              <a:rPr lang="da-DK" dirty="0"/>
              <a:t> science fiction is most </a:t>
            </a:r>
            <a:r>
              <a:rPr lang="da-DK" dirty="0" err="1"/>
              <a:t>often</a:t>
            </a:r>
            <a:r>
              <a:rPr lang="da-DK" dirty="0"/>
              <a:t> </a:t>
            </a:r>
            <a:r>
              <a:rPr lang="da-DK" i="1" dirty="0" err="1"/>
              <a:t>really</a:t>
            </a:r>
            <a:r>
              <a:rPr lang="da-DK" i="1" dirty="0"/>
              <a:t> </a:t>
            </a:r>
            <a:r>
              <a:rPr lang="da-DK" dirty="0" err="1"/>
              <a:t>about</a:t>
            </a:r>
            <a:r>
              <a:rPr lang="da-DK" dirty="0"/>
              <a:t> is the present, and not (</a:t>
            </a:r>
            <a:r>
              <a:rPr lang="da-DK" dirty="0" err="1"/>
              <a:t>only</a:t>
            </a:r>
            <a:r>
              <a:rPr lang="da-DK" dirty="0"/>
              <a:t>) the future.</a:t>
            </a:r>
          </a:p>
          <a:p>
            <a:endParaRPr lang="da-DK" dirty="0"/>
          </a:p>
          <a:p>
            <a:r>
              <a:rPr lang="da-DK" dirty="0" err="1"/>
              <a:t>Extrapolation</a:t>
            </a:r>
            <a:r>
              <a:rPr lang="da-DK" dirty="0"/>
              <a:t>:</a:t>
            </a:r>
          </a:p>
          <a:p>
            <a:pPr lvl="1"/>
            <a:r>
              <a:rPr lang="da-DK" dirty="0"/>
              <a:t>To </a:t>
            </a:r>
            <a:r>
              <a:rPr lang="da-DK" dirty="0" err="1"/>
              <a:t>examine</a:t>
            </a:r>
            <a:r>
              <a:rPr lang="da-DK" dirty="0"/>
              <a:t> the science/</a:t>
            </a:r>
            <a:r>
              <a:rPr lang="da-DK" dirty="0" err="1"/>
              <a:t>technology</a:t>
            </a:r>
            <a:r>
              <a:rPr lang="da-DK" dirty="0"/>
              <a:t> of the present and </a:t>
            </a:r>
            <a:r>
              <a:rPr lang="da-DK" dirty="0" err="1"/>
              <a:t>consider</a:t>
            </a:r>
            <a:r>
              <a:rPr lang="da-DK" dirty="0"/>
              <a:t> </a:t>
            </a:r>
            <a:r>
              <a:rPr lang="da-DK" dirty="0" err="1"/>
              <a:t>its</a:t>
            </a:r>
            <a:r>
              <a:rPr lang="da-DK" dirty="0"/>
              <a:t> </a:t>
            </a:r>
            <a:r>
              <a:rPr lang="da-DK" dirty="0" err="1"/>
              <a:t>impact</a:t>
            </a:r>
            <a:r>
              <a:rPr lang="da-DK" dirty="0"/>
              <a:t> in the future.</a:t>
            </a:r>
          </a:p>
          <a:p>
            <a:pPr lvl="1"/>
            <a:r>
              <a:rPr lang="da-DK" dirty="0" err="1"/>
              <a:t>Some</a:t>
            </a:r>
            <a:r>
              <a:rPr lang="da-DK" dirty="0"/>
              <a:t> of the most </a:t>
            </a:r>
            <a:r>
              <a:rPr lang="da-DK" dirty="0" err="1"/>
              <a:t>famous</a:t>
            </a:r>
            <a:r>
              <a:rPr lang="da-DK" dirty="0"/>
              <a:t> science fiction </a:t>
            </a:r>
            <a:r>
              <a:rPr lang="da-DK" dirty="0" err="1"/>
              <a:t>writers</a:t>
            </a:r>
            <a:r>
              <a:rPr lang="da-DK" dirty="0"/>
              <a:t> have </a:t>
            </a:r>
            <a:r>
              <a:rPr lang="da-DK" dirty="0" err="1"/>
              <a:t>also</a:t>
            </a:r>
            <a:r>
              <a:rPr lang="da-DK" dirty="0"/>
              <a:t> had </a:t>
            </a:r>
            <a:r>
              <a:rPr lang="da-DK" dirty="0" err="1"/>
              <a:t>great</a:t>
            </a:r>
            <a:r>
              <a:rPr lang="da-DK" dirty="0"/>
              <a:t> </a:t>
            </a:r>
            <a:r>
              <a:rPr lang="da-DK" dirty="0" err="1"/>
              <a:t>knowledge</a:t>
            </a:r>
            <a:r>
              <a:rPr lang="da-DK" dirty="0"/>
              <a:t> of </a:t>
            </a:r>
            <a:r>
              <a:rPr lang="da-DK" i="1" dirty="0" err="1"/>
              <a:t>actual</a:t>
            </a:r>
            <a:r>
              <a:rPr lang="da-DK" i="1" dirty="0"/>
              <a:t> </a:t>
            </a:r>
            <a:r>
              <a:rPr lang="da-DK" dirty="0"/>
              <a:t>science:</a:t>
            </a:r>
          </a:p>
          <a:p>
            <a:pPr lvl="2"/>
            <a:r>
              <a:rPr lang="da-DK" dirty="0"/>
              <a:t>Arthur C. Clarke (</a:t>
            </a:r>
            <a:r>
              <a:rPr lang="da-DK" dirty="0" err="1"/>
              <a:t>author</a:t>
            </a:r>
            <a:r>
              <a:rPr lang="da-DK" dirty="0"/>
              <a:t> of </a:t>
            </a:r>
            <a:r>
              <a:rPr lang="da-DK" i="1" dirty="0"/>
              <a:t>2001: A Space </a:t>
            </a:r>
            <a:r>
              <a:rPr lang="da-DK" i="1" dirty="0" err="1"/>
              <a:t>Odyssey</a:t>
            </a:r>
            <a:r>
              <a:rPr lang="da-DK" i="1" dirty="0"/>
              <a:t>) </a:t>
            </a:r>
            <a:r>
              <a:rPr lang="da-DK" dirty="0" err="1"/>
              <a:t>was</a:t>
            </a:r>
            <a:r>
              <a:rPr lang="da-DK" i="1" dirty="0"/>
              <a:t> </a:t>
            </a:r>
            <a:r>
              <a:rPr lang="da-DK" dirty="0"/>
              <a:t>an inspiration </a:t>
            </a:r>
            <a:r>
              <a:rPr lang="da-DK" dirty="0" err="1"/>
              <a:t>behind</a:t>
            </a:r>
            <a:r>
              <a:rPr lang="da-DK" dirty="0"/>
              <a:t> the invention of the </a:t>
            </a:r>
            <a:r>
              <a:rPr lang="da-DK" dirty="0" err="1"/>
              <a:t>telecommunication</a:t>
            </a:r>
            <a:r>
              <a:rPr lang="da-DK" dirty="0"/>
              <a:t> </a:t>
            </a:r>
            <a:r>
              <a:rPr lang="da-DK" dirty="0" err="1"/>
              <a:t>satellite</a:t>
            </a:r>
            <a:r>
              <a:rPr lang="da-DK" dirty="0"/>
              <a:t>.</a:t>
            </a:r>
          </a:p>
          <a:p>
            <a:pPr lvl="2"/>
            <a:r>
              <a:rPr lang="da-DK" dirty="0"/>
              <a:t>Isaac </a:t>
            </a:r>
            <a:r>
              <a:rPr lang="da-DK" dirty="0" err="1"/>
              <a:t>Asimov</a:t>
            </a:r>
            <a:r>
              <a:rPr lang="da-DK" dirty="0"/>
              <a:t> </a:t>
            </a:r>
            <a:r>
              <a:rPr lang="da-DK" dirty="0" err="1"/>
              <a:t>was</a:t>
            </a:r>
            <a:r>
              <a:rPr lang="da-DK" dirty="0"/>
              <a:t> a professor of </a:t>
            </a:r>
            <a:r>
              <a:rPr lang="da-DK" dirty="0" err="1"/>
              <a:t>biochemistry</a:t>
            </a:r>
            <a:endParaRPr lang="da-DK" dirty="0"/>
          </a:p>
          <a:p>
            <a:pPr lvl="2"/>
            <a:r>
              <a:rPr lang="da-DK" dirty="0"/>
              <a:t>Carl </a:t>
            </a:r>
            <a:r>
              <a:rPr lang="da-DK" dirty="0" err="1"/>
              <a:t>Sagan</a:t>
            </a:r>
            <a:r>
              <a:rPr lang="da-DK" dirty="0"/>
              <a:t> </a:t>
            </a:r>
            <a:r>
              <a:rPr lang="da-DK" dirty="0" err="1"/>
              <a:t>was</a:t>
            </a:r>
            <a:r>
              <a:rPr lang="da-DK" dirty="0"/>
              <a:t> an astronomer and </a:t>
            </a:r>
            <a:r>
              <a:rPr lang="da-DK" dirty="0" err="1"/>
              <a:t>astrophysicist</a:t>
            </a:r>
            <a:r>
              <a:rPr lang="da-DK" dirty="0"/>
              <a:t> (</a:t>
            </a:r>
            <a:r>
              <a:rPr lang="en-US" dirty="0"/>
              <a:t>and science writer)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21033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6D5099-10CA-43C1-A21E-FCD7C3831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Interlude</a:t>
            </a:r>
            <a:r>
              <a:rPr lang="da-DK" dirty="0"/>
              <a:t> – </a:t>
            </a:r>
            <a:r>
              <a:rPr lang="da-DK" dirty="0" err="1"/>
              <a:t>taking</a:t>
            </a:r>
            <a:r>
              <a:rPr lang="da-DK" dirty="0"/>
              <a:t> notes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7C5C836-B4C5-4978-8B56-2A691B7FC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600" dirty="0"/>
              <a:t>In a </a:t>
            </a:r>
            <a:r>
              <a:rPr lang="da-DK" sz="2600" dirty="0" err="1"/>
              <a:t>while</a:t>
            </a:r>
            <a:r>
              <a:rPr lang="da-DK" sz="2600" dirty="0"/>
              <a:t>, </a:t>
            </a:r>
            <a:r>
              <a:rPr lang="da-DK" sz="2600" dirty="0" err="1"/>
              <a:t>we</a:t>
            </a:r>
            <a:r>
              <a:rPr lang="da-DK" sz="2600" dirty="0"/>
              <a:t> </a:t>
            </a:r>
            <a:r>
              <a:rPr lang="da-DK" sz="2600" dirty="0" err="1"/>
              <a:t>will</a:t>
            </a:r>
            <a:r>
              <a:rPr lang="da-DK" sz="2600" dirty="0"/>
              <a:t> </a:t>
            </a:r>
            <a:r>
              <a:rPr lang="da-DK" sz="2600" dirty="0" err="1"/>
              <a:t>watch</a:t>
            </a:r>
            <a:r>
              <a:rPr lang="da-DK" sz="2600" dirty="0"/>
              <a:t> a </a:t>
            </a:r>
            <a:r>
              <a:rPr lang="da-DK" sz="2600" dirty="0" err="1"/>
              <a:t>documentary</a:t>
            </a:r>
            <a:r>
              <a:rPr lang="da-DK" sz="2600" dirty="0"/>
              <a:t> </a:t>
            </a:r>
            <a:r>
              <a:rPr lang="da-DK" sz="2600" dirty="0" err="1"/>
              <a:t>about</a:t>
            </a:r>
            <a:r>
              <a:rPr lang="da-DK" sz="2600" dirty="0"/>
              <a:t> the </a:t>
            </a:r>
            <a:r>
              <a:rPr lang="da-DK" sz="2600" dirty="0" err="1"/>
              <a:t>history</a:t>
            </a:r>
            <a:r>
              <a:rPr lang="da-DK" sz="2600" dirty="0"/>
              <a:t> of intelligent </a:t>
            </a:r>
            <a:r>
              <a:rPr lang="da-DK" sz="2600" dirty="0" err="1"/>
              <a:t>machines</a:t>
            </a:r>
            <a:r>
              <a:rPr lang="da-DK" sz="2600" dirty="0"/>
              <a:t> in Science fiction.</a:t>
            </a:r>
          </a:p>
          <a:p>
            <a:endParaRPr lang="da-DK" sz="2600" dirty="0"/>
          </a:p>
          <a:p>
            <a:r>
              <a:rPr lang="da-DK" sz="2600" dirty="0"/>
              <a:t>Take notes </a:t>
            </a:r>
            <a:r>
              <a:rPr lang="da-DK" sz="2600" dirty="0" err="1"/>
              <a:t>during</a:t>
            </a:r>
            <a:r>
              <a:rPr lang="da-DK" sz="2600" dirty="0"/>
              <a:t> or </a:t>
            </a:r>
            <a:r>
              <a:rPr lang="da-DK" sz="2600" dirty="0" err="1"/>
              <a:t>after</a:t>
            </a:r>
            <a:r>
              <a:rPr lang="da-DK" sz="2600" dirty="0"/>
              <a:t> the </a:t>
            </a:r>
            <a:r>
              <a:rPr lang="da-DK" sz="2600" dirty="0" err="1"/>
              <a:t>showing</a:t>
            </a:r>
            <a:r>
              <a:rPr lang="da-DK" sz="2600" dirty="0"/>
              <a:t> of the </a:t>
            </a:r>
            <a:r>
              <a:rPr lang="da-DK" sz="2600" dirty="0" err="1"/>
              <a:t>documentary</a:t>
            </a:r>
            <a:r>
              <a:rPr lang="da-DK" sz="2600" dirty="0"/>
              <a:t>. The notes must </a:t>
            </a:r>
            <a:r>
              <a:rPr lang="da-DK" sz="2600" dirty="0" err="1"/>
              <a:t>then</a:t>
            </a:r>
            <a:r>
              <a:rPr lang="da-DK" sz="2600" dirty="0"/>
              <a:t> </a:t>
            </a:r>
            <a:r>
              <a:rPr lang="da-DK" sz="2600" dirty="0" err="1"/>
              <a:t>be</a:t>
            </a:r>
            <a:r>
              <a:rPr lang="da-DK" sz="2600" dirty="0"/>
              <a:t> </a:t>
            </a:r>
            <a:r>
              <a:rPr lang="da-DK" sz="2600" dirty="0" err="1"/>
              <a:t>categorised</a:t>
            </a:r>
            <a:r>
              <a:rPr lang="da-DK" sz="2600" dirty="0"/>
              <a:t> so </a:t>
            </a:r>
            <a:r>
              <a:rPr lang="da-DK" sz="2600" dirty="0" err="1"/>
              <a:t>they</a:t>
            </a:r>
            <a:r>
              <a:rPr lang="da-DK" sz="2600" dirty="0"/>
              <a:t> </a:t>
            </a:r>
            <a:r>
              <a:rPr lang="da-DK" sz="2600" dirty="0" err="1"/>
              <a:t>make</a:t>
            </a:r>
            <a:r>
              <a:rPr lang="da-DK" sz="2600" dirty="0"/>
              <a:t> sense to the </a:t>
            </a:r>
            <a:r>
              <a:rPr lang="da-DK" sz="2600" dirty="0" err="1"/>
              <a:t>individual</a:t>
            </a:r>
            <a:r>
              <a:rPr lang="da-DK" sz="2600" dirty="0"/>
              <a:t> student. </a:t>
            </a:r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71898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925" y="152105"/>
            <a:ext cx="4923591" cy="6564789"/>
          </a:xfrm>
        </p:spPr>
      </p:pic>
      <p:sp>
        <p:nvSpPr>
          <p:cNvPr id="5" name="Tekstfelt 4"/>
          <p:cNvSpPr txBox="1"/>
          <p:nvPr/>
        </p:nvSpPr>
        <p:spPr>
          <a:xfrm>
            <a:off x="1010194" y="2526558"/>
            <a:ext cx="49725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You can make use of this chart when deciding if a source/argumentation is legit/reliable.</a:t>
            </a:r>
          </a:p>
          <a:p>
            <a:endParaRPr lang="en-US" sz="2800" dirty="0"/>
          </a:p>
          <a:p>
            <a:r>
              <a:rPr lang="en-US" sz="2800" dirty="0"/>
              <a:t>Within your group, talk about the chart and discuss its usability. </a:t>
            </a:r>
          </a:p>
        </p:txBody>
      </p:sp>
    </p:spTree>
    <p:extLst>
      <p:ext uri="{BB962C8B-B14F-4D97-AF65-F5344CB8AC3E}">
        <p14:creationId xmlns:p14="http://schemas.microsoft.com/office/powerpoint/2010/main" val="76633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Note-</a:t>
            </a:r>
            <a:r>
              <a:rPr lang="da-DK" dirty="0" err="1"/>
              <a:t>taking</a:t>
            </a:r>
            <a:r>
              <a:rPr lang="da-DK" dirty="0"/>
              <a:t> </a:t>
            </a:r>
            <a:r>
              <a:rPr lang="da-DK" dirty="0" err="1"/>
              <a:t>categories</a:t>
            </a:r>
            <a:r>
              <a:rPr lang="da-DK" dirty="0"/>
              <a:t> 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The genre (science fiction)</a:t>
            </a:r>
          </a:p>
          <a:p>
            <a:r>
              <a:rPr lang="da-DK" dirty="0" err="1"/>
              <a:t>Extrapolation</a:t>
            </a:r>
            <a:endParaRPr lang="da-DK" dirty="0"/>
          </a:p>
          <a:p>
            <a:r>
              <a:rPr lang="da-DK" dirty="0"/>
              <a:t>Technology/facts</a:t>
            </a:r>
          </a:p>
          <a:p>
            <a:r>
              <a:rPr lang="da-DK" dirty="0"/>
              <a:t>Entertainment</a:t>
            </a:r>
          </a:p>
          <a:p>
            <a:r>
              <a:rPr lang="da-DK" dirty="0"/>
              <a:t>(</a:t>
            </a:r>
            <a:r>
              <a:rPr lang="da-DK" dirty="0" err="1"/>
              <a:t>Self</a:t>
            </a:r>
            <a:r>
              <a:rPr lang="da-DK" dirty="0"/>
              <a:t>)promotion/</a:t>
            </a:r>
            <a:r>
              <a:rPr lang="da-DK" dirty="0" err="1"/>
              <a:t>glorification</a:t>
            </a:r>
            <a:endParaRPr lang="da-DK" dirty="0"/>
          </a:p>
          <a:p>
            <a:r>
              <a:rPr lang="da-DK" dirty="0" err="1"/>
              <a:t>Questionable</a:t>
            </a:r>
            <a:r>
              <a:rPr lang="da-DK" dirty="0"/>
              <a:t> information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needs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double-</a:t>
            </a:r>
            <a:r>
              <a:rPr lang="da-DK" dirty="0" err="1"/>
              <a:t>checked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39389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ag xmlns="fe5c777b-5ac6-45ce-8113-45af29cec5e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343C190F7207148879965A86688052D" ma:contentTypeVersion="15" ma:contentTypeDescription="Opret et nyt dokument." ma:contentTypeScope="" ma:versionID="d3be279d2230b0a9389f717648d69d05">
  <xsd:schema xmlns:xsd="http://www.w3.org/2001/XMLSchema" xmlns:xs="http://www.w3.org/2001/XMLSchema" xmlns:p="http://schemas.microsoft.com/office/2006/metadata/properties" xmlns:ns2="fe5c777b-5ac6-45ce-8113-45af29cec5e0" xmlns:ns3="5c04d328-f327-49b8-9a05-39436e190edb" targetNamespace="http://schemas.microsoft.com/office/2006/metadata/properties" ma:root="true" ma:fieldsID="8dabd710816a2f709f9943034a7e1770" ns2:_="" ns3:_="">
    <xsd:import namespace="fe5c777b-5ac6-45ce-8113-45af29cec5e0"/>
    <xsd:import namespace="5c04d328-f327-49b8-9a05-39436e190e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fag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c777b-5ac6-45ce-8113-45af29cec5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fag" ma:index="21" nillable="true" ma:displayName="fag" ma:format="Dropdown" ma:internalName="fag">
      <xsd:simpleType>
        <xsd:restriction base="dms:Text">
          <xsd:maxLength value="255"/>
        </xsd:restriction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4d328-f327-49b8-9a05-39436e190ed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8BEAC6-280F-402A-97E3-B41D4C6D60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93B0BF-A0FE-46BC-9C41-88B378F2F562}">
  <ds:schemaRefs>
    <ds:schemaRef ds:uri="http://schemas.openxmlformats.org/package/2006/metadata/core-properties"/>
    <ds:schemaRef ds:uri="http://www.w3.org/XML/1998/namespace"/>
    <ds:schemaRef ds:uri="53cd9ac4-11f6-49b3-8b5a-fc688ca761a2"/>
    <ds:schemaRef ds:uri="http://purl.org/dc/terms/"/>
    <ds:schemaRef ds:uri="http://schemas.microsoft.com/office/2006/documentManagement/types"/>
    <ds:schemaRef ds:uri="44a1ae24-5b69-43ce-942f-6b88a161559a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D93AFA-36A5-4AD7-93B4-8723BC0D466C}"/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807</Words>
  <Application>Microsoft Office PowerPoint</Application>
  <PresentationFormat>Widescreen</PresentationFormat>
  <Paragraphs>63</Paragraphs>
  <Slides>11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Office-tema</vt:lpstr>
      <vt:lpstr>PowerPoint-præsentation</vt:lpstr>
      <vt:lpstr>… it is not just about space and aliens!</vt:lpstr>
      <vt:lpstr>Its effect on humans and our world</vt:lpstr>
      <vt:lpstr>Activity –  approximately 15 minutes</vt:lpstr>
      <vt:lpstr>Where do we go from here?</vt:lpstr>
      <vt:lpstr>Extrapolation</vt:lpstr>
      <vt:lpstr>Interlude – taking notes</vt:lpstr>
      <vt:lpstr>PowerPoint-præsentation</vt:lpstr>
      <vt:lpstr>Note-taking categories </vt:lpstr>
      <vt:lpstr>Science Fiction and intelligent machines</vt:lpstr>
      <vt:lpstr>Source criticism and credibility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Louise Othello Knudsen</dc:creator>
  <cp:lastModifiedBy>Kaspar Dalsgaard Kristensen</cp:lastModifiedBy>
  <cp:revision>27</cp:revision>
  <dcterms:created xsi:type="dcterms:W3CDTF">2019-02-09T09:59:55Z</dcterms:created>
  <dcterms:modified xsi:type="dcterms:W3CDTF">2023-10-02T08:17:49Z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0x0101003343C190F7207148879965A86688052D</vt:lpwstr>
  </property>
</Properties>
</file>