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7" r:id="rId2"/>
    <p:sldId id="273" r:id="rId3"/>
    <p:sldId id="274" r:id="rId4"/>
    <p:sldId id="258" r:id="rId5"/>
    <p:sldId id="262" r:id="rId6"/>
    <p:sldId id="261" r:id="rId7"/>
    <p:sldId id="263" r:id="rId8"/>
    <p:sldId id="264" r:id="rId9"/>
    <p:sldId id="265" r:id="rId10"/>
    <p:sldId id="266" r:id="rId11"/>
    <p:sldId id="269" r:id="rId12"/>
    <p:sldId id="267" r:id="rId13"/>
    <p:sldId id="270" r:id="rId14"/>
    <p:sldId id="268" r:id="rId15"/>
    <p:sldId id="271" r:id="rId16"/>
    <p:sldId id="272" r:id="rId17"/>
    <p:sldId id="26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smtClean="0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81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k 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28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562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273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vne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636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874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nner med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607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36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51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49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80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327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434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683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330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4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 smtClean="0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Rediger typografien i masterens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23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Rediger typografien i masterens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156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pefy.com/blog/flowchart-symbols/#h-basic-flowchart-symbols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012" y="1069673"/>
            <a:ext cx="8689976" cy="2196041"/>
          </a:xfrm>
        </p:spPr>
        <p:txBody>
          <a:bodyPr/>
          <a:lstStyle/>
          <a:p>
            <a:r>
              <a:rPr lang="da-DK" dirty="0"/>
              <a:t>Fysik forløb med </a:t>
            </a:r>
            <a:r>
              <a:rPr lang="da-DK" i="1" dirty="0"/>
              <a:t>Computational Thinking </a:t>
            </a:r>
            <a:r>
              <a:rPr lang="da-DK" dirty="0" smtClean="0"/>
              <a:t>elementer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751012" y="3265714"/>
            <a:ext cx="8689976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170445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 oktober 27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7713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sp>
        <p:nvSpPr>
          <p:cNvPr id="5" name="Tekstfelt 4"/>
          <p:cNvSpPr txBox="1"/>
          <p:nvPr/>
        </p:nvSpPr>
        <p:spPr>
          <a:xfrm>
            <a:off x="540957" y="1174738"/>
            <a:ext cx="5408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Eksempler på elevernes Flow Charts:</a:t>
            </a:r>
            <a:endParaRPr lang="da-DK" sz="2000" dirty="0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0388" y="792147"/>
            <a:ext cx="5876909" cy="5539930"/>
          </a:xfrm>
          <a:prstGeom prst="rect">
            <a:avLst/>
          </a:prstGeom>
        </p:spPr>
      </p:pic>
      <p:sp>
        <p:nvSpPr>
          <p:cNvPr id="7" name="Tekstfelt 6"/>
          <p:cNvSpPr txBox="1"/>
          <p:nvPr/>
        </p:nvSpPr>
        <p:spPr>
          <a:xfrm>
            <a:off x="422031" y="1788607"/>
            <a:ext cx="5446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Nogle grupper anvendte et program de var introduceret til i Teknologi faget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452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sp>
        <p:nvSpPr>
          <p:cNvPr id="5" name="Tekstfelt 4"/>
          <p:cNvSpPr txBox="1"/>
          <p:nvPr/>
        </p:nvSpPr>
        <p:spPr>
          <a:xfrm>
            <a:off x="7683879" y="928559"/>
            <a:ext cx="3885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Eksempler på elevernes Flow Charts:</a:t>
            </a:r>
            <a:endParaRPr lang="da-DK" sz="2000" dirty="0"/>
          </a:p>
        </p:txBody>
      </p:sp>
      <p:sp>
        <p:nvSpPr>
          <p:cNvPr id="7" name="Tekstfelt 6"/>
          <p:cNvSpPr txBox="1"/>
          <p:nvPr/>
        </p:nvSpPr>
        <p:spPr>
          <a:xfrm>
            <a:off x="7683879" y="1496832"/>
            <a:ext cx="38852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Nogle Flow Charts var detaljerede og ret omfattende.</a:t>
            </a:r>
          </a:p>
          <a:p>
            <a:endParaRPr lang="da-DK" dirty="0"/>
          </a:p>
          <a:p>
            <a:r>
              <a:rPr lang="da-DK" dirty="0" smtClean="0"/>
              <a:t>Eksempler på tranfer fra matematik. Der hentydes til vektorers egenskaber.</a:t>
            </a:r>
            <a:endParaRPr lang="da-DK" dirty="0"/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2" y="928559"/>
            <a:ext cx="4792682" cy="5440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Billed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5916" y="3585472"/>
            <a:ext cx="5832191" cy="278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0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sp>
        <p:nvSpPr>
          <p:cNvPr id="5" name="Tekstfelt 4"/>
          <p:cNvSpPr txBox="1"/>
          <p:nvPr/>
        </p:nvSpPr>
        <p:spPr>
          <a:xfrm>
            <a:off x="6235004" y="743029"/>
            <a:ext cx="3885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Eksempler på elevernes feedback:</a:t>
            </a:r>
            <a:endParaRPr lang="da-DK" sz="2000" dirty="0"/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48" y="1509298"/>
            <a:ext cx="2965795" cy="4350836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3361" y="1855993"/>
            <a:ext cx="8493012" cy="3140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8228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sp>
        <p:nvSpPr>
          <p:cNvPr id="5" name="Tekstfelt 4"/>
          <p:cNvSpPr txBox="1"/>
          <p:nvPr/>
        </p:nvSpPr>
        <p:spPr>
          <a:xfrm>
            <a:off x="6235004" y="743029"/>
            <a:ext cx="3885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Eksempler på elevernes feedback:</a:t>
            </a:r>
            <a:endParaRPr lang="da-DK" sz="2000" dirty="0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268" y="3427416"/>
            <a:ext cx="9528313" cy="3061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127" y="2179582"/>
            <a:ext cx="10305386" cy="921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8283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8974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7547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6497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19" y="1443569"/>
            <a:ext cx="5822185" cy="423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85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sp>
        <p:nvSpPr>
          <p:cNvPr id="2" name="Tekstfelt 1"/>
          <p:cNvSpPr txBox="1"/>
          <p:nvPr/>
        </p:nvSpPr>
        <p:spPr>
          <a:xfrm>
            <a:off x="703385" y="1446963"/>
            <a:ext cx="7385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Havde 8 vikartimer i en fysik B klasse, 3. semester.</a:t>
            </a:r>
          </a:p>
          <a:p>
            <a:r>
              <a:rPr lang="da-DK" dirty="0" smtClean="0"/>
              <a:t>Passede fint med at starte </a:t>
            </a:r>
            <a:r>
              <a:rPr lang="da-DK" smtClean="0"/>
              <a:t>på emnet dynamik</a:t>
            </a:r>
            <a:r>
              <a:rPr lang="da-DK" dirty="0" smtClean="0"/>
              <a:t>.</a:t>
            </a:r>
            <a:endParaRPr lang="da-DK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65" y="2463919"/>
            <a:ext cx="4676432" cy="345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39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sp>
        <p:nvSpPr>
          <p:cNvPr id="2" name="Tekstfelt 1"/>
          <p:cNvSpPr txBox="1"/>
          <p:nvPr/>
        </p:nvSpPr>
        <p:spPr>
          <a:xfrm>
            <a:off x="703385" y="1446963"/>
            <a:ext cx="7385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Havde 8 vikartimer i en fysik B klasse, 3. semester.</a:t>
            </a:r>
          </a:p>
          <a:p>
            <a:r>
              <a:rPr lang="da-DK" dirty="0" smtClean="0"/>
              <a:t>Passede fint med at starte </a:t>
            </a:r>
            <a:r>
              <a:rPr lang="da-DK" smtClean="0"/>
              <a:t>på emnet dynamik</a:t>
            </a:r>
            <a:r>
              <a:rPr lang="da-DK" dirty="0" smtClean="0"/>
              <a:t>.</a:t>
            </a:r>
            <a:endParaRPr lang="da-DK" dirty="0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394" y="2904700"/>
            <a:ext cx="8021040" cy="1294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607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sp>
        <p:nvSpPr>
          <p:cNvPr id="6" name="Tekstfelt 5"/>
          <p:cNvSpPr txBox="1"/>
          <p:nvPr/>
        </p:nvSpPr>
        <p:spPr>
          <a:xfrm>
            <a:off x="1115367" y="1175657"/>
            <a:ext cx="880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Dynamik som fagligt forløb i fysik A og B</a:t>
            </a:r>
            <a:endParaRPr lang="da-DK" dirty="0"/>
          </a:p>
        </p:txBody>
      </p:sp>
      <p:sp>
        <p:nvSpPr>
          <p:cNvPr id="7" name="Tekstfelt 6"/>
          <p:cNvSpPr txBox="1"/>
          <p:nvPr/>
        </p:nvSpPr>
        <p:spPr>
          <a:xfrm>
            <a:off x="1115368" y="1715453"/>
            <a:ext cx="58782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Emnet </a:t>
            </a:r>
            <a:r>
              <a:rPr lang="da-DK" i="1" dirty="0" smtClean="0"/>
              <a:t>dynamik</a:t>
            </a:r>
            <a:r>
              <a:rPr lang="da-DK" dirty="0" smtClean="0"/>
              <a:t> handler om at analysere de kræfter som virker på et legeme</a:t>
            </a:r>
          </a:p>
          <a:p>
            <a:endParaRPr lang="da-DK" dirty="0" smtClean="0"/>
          </a:p>
          <a:p>
            <a:r>
              <a:rPr lang="da-DK" dirty="0" smtClean="0"/>
              <a:t>Dynamik anses for at være et vanskeligt emne fordi:</a:t>
            </a:r>
          </a:p>
          <a:p>
            <a:r>
              <a:rPr lang="da-DK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da-DK" dirty="0" smtClean="0"/>
              <a:t>der </a:t>
            </a:r>
            <a:r>
              <a:rPr lang="da-DK" dirty="0"/>
              <a:t>forudsættes at eleven kan begynde at udarbejde en løsningsmetode før at opgaven er ”gennemskuet</a:t>
            </a:r>
            <a:r>
              <a:rPr lang="da-DK" dirty="0" smtClean="0"/>
              <a:t>”.</a:t>
            </a:r>
          </a:p>
          <a:p>
            <a:endParaRPr lang="da-DK" dirty="0"/>
          </a:p>
          <a:p>
            <a:pPr marL="285750" indent="-285750">
              <a:buFontTx/>
              <a:buChar char="-"/>
            </a:pPr>
            <a:r>
              <a:rPr lang="da-DK" dirty="0" smtClean="0"/>
              <a:t>eleven </a:t>
            </a:r>
            <a:r>
              <a:rPr lang="da-DK" dirty="0"/>
              <a:t>skal være fortrolig med fysikfagets anvendelse af formler, deres omskrivning, og beregninger</a:t>
            </a:r>
            <a:r>
              <a:rPr lang="da-DK" dirty="0" smtClean="0"/>
              <a:t>.</a:t>
            </a:r>
          </a:p>
          <a:p>
            <a:endParaRPr lang="da-DK" dirty="0"/>
          </a:p>
          <a:p>
            <a:r>
              <a:rPr lang="da-DK" dirty="0"/>
              <a:t>- der forudsættes en vis abstraktionsevne til at kunne afsløre implicitte delopgaver i en given situation</a:t>
            </a:r>
            <a:r>
              <a:rPr lang="da-DK" dirty="0" smtClean="0"/>
              <a:t>.</a:t>
            </a:r>
          </a:p>
          <a:p>
            <a:endParaRPr lang="da-DK" dirty="0"/>
          </a:p>
        </p:txBody>
      </p:sp>
      <p:pic>
        <p:nvPicPr>
          <p:cNvPr id="10" name="Billed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76" b="99235" l="193" r="974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763" y="1929284"/>
            <a:ext cx="3175624" cy="239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9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sp>
        <p:nvSpPr>
          <p:cNvPr id="6" name="Tekstfelt 5"/>
          <p:cNvSpPr txBox="1"/>
          <p:nvPr/>
        </p:nvSpPr>
        <p:spPr>
          <a:xfrm>
            <a:off x="1115367" y="1175657"/>
            <a:ext cx="880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Dynamik som fagligt forløb i fysik A og B</a:t>
            </a:r>
            <a:endParaRPr lang="da-DK" dirty="0"/>
          </a:p>
        </p:txBody>
      </p:sp>
      <p:sp>
        <p:nvSpPr>
          <p:cNvPr id="7" name="Tekstfelt 6"/>
          <p:cNvSpPr txBox="1"/>
          <p:nvPr/>
        </p:nvSpPr>
        <p:spPr>
          <a:xfrm>
            <a:off x="1075548" y="1544989"/>
            <a:ext cx="76066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dirty="0" smtClean="0"/>
          </a:p>
          <a:p>
            <a:r>
              <a:rPr lang="da-DK" dirty="0" smtClean="0"/>
              <a:t>Eleven skal i forløbet have ”udvidet værktøjskassen” ved at lære om </a:t>
            </a:r>
          </a:p>
          <a:p>
            <a:r>
              <a:rPr lang="da-DK" dirty="0" smtClean="0"/>
              <a:t>Newtons tre love for bevægelse og hvordan disse skal anvendes.</a:t>
            </a:r>
          </a:p>
          <a:p>
            <a:endParaRPr lang="da-DK" dirty="0"/>
          </a:p>
          <a:p>
            <a:r>
              <a:rPr lang="da-DK" dirty="0" smtClean="0"/>
              <a:t>Eleven </a:t>
            </a:r>
            <a:r>
              <a:rPr lang="da-DK" dirty="0"/>
              <a:t>skal </a:t>
            </a:r>
            <a:r>
              <a:rPr lang="da-DK" dirty="0" smtClean="0"/>
              <a:t>lære om </a:t>
            </a:r>
            <a:r>
              <a:rPr lang="da-DK" dirty="0"/>
              <a:t>en række forskellige kræfter der kan komme i spil i </a:t>
            </a:r>
            <a:r>
              <a:rPr lang="da-DK" dirty="0" smtClean="0"/>
              <a:t>dynamiske problemstillinger</a:t>
            </a:r>
          </a:p>
          <a:p>
            <a:endParaRPr lang="da-DK" dirty="0" smtClean="0"/>
          </a:p>
          <a:p>
            <a:r>
              <a:rPr lang="da-DK" dirty="0" smtClean="0"/>
              <a:t>Eleven skal lære at bruge skitsetegning til at analysere en situation som er beskrevet i en opgave</a:t>
            </a:r>
          </a:p>
          <a:p>
            <a:endParaRPr lang="da-DK" dirty="0"/>
          </a:p>
          <a:p>
            <a:r>
              <a:rPr lang="da-DK" dirty="0" smtClean="0"/>
              <a:t>Eleven skal lære at indlægge et retvinklet koordinatsystem i sin skitse for at kunne opløse vektorer i komposanter.</a:t>
            </a:r>
          </a:p>
          <a:p>
            <a:endParaRPr lang="da-DK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88" b="96330" l="2093" r="9883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21969" y="2085089"/>
            <a:ext cx="2956937" cy="224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3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felt 1"/>
              <p:cNvSpPr txBox="1"/>
              <p:nvPr/>
            </p:nvSpPr>
            <p:spPr>
              <a:xfrm>
                <a:off x="874207" y="1868993"/>
                <a:ext cx="5606980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a-DK" dirty="0" smtClean="0"/>
                  <a:t>Progression i fysikfaglige elementer:</a:t>
                </a:r>
              </a:p>
              <a:p>
                <a:r>
                  <a:rPr lang="da-DK" dirty="0" smtClean="0"/>
                  <a:t>New#1 Inertiens lov: </a:t>
                </a:r>
                <a14:m>
                  <m:oMath xmlns:m="http://schemas.openxmlformats.org/officeDocument/2006/math">
                    <m:r>
                      <a:rPr lang="da-DK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0;</m:t>
                        </m:r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da-D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da-DK" dirty="0" smtClean="0"/>
              </a:p>
              <a:p>
                <a:r>
                  <a:rPr lang="da-DK" dirty="0" smtClean="0"/>
                  <a:t>New#2 Den resulterende kraft: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da-DK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da-DK" dirty="0" smtClean="0"/>
              </a:p>
              <a:p>
                <a:r>
                  <a:rPr lang="da-DK" dirty="0" smtClean="0"/>
                  <a:t>New#3 Aktion – reaktion: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𝑟𝑒𝑎𝑘𝑡𝑖𝑜𝑛</m:t>
                        </m:r>
                      </m:sub>
                    </m:sSub>
                    <m:r>
                      <a:rPr lang="da-DK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𝐴𝑘𝑡𝑖𝑜𝑛</m:t>
                        </m:r>
                      </m:sub>
                    </m:sSub>
                  </m:oMath>
                </a14:m>
                <a:endParaRPr lang="da-DK" dirty="0" smtClean="0"/>
              </a:p>
              <a:p>
                <a:endParaRPr lang="da-DK" dirty="0" smtClean="0"/>
              </a:p>
              <a:p>
                <a:r>
                  <a:rPr lang="da-DK" dirty="0" smtClean="0"/>
                  <a:t>Starte med simple opgaver i 1 dimension</a:t>
                </a:r>
              </a:p>
              <a:p>
                <a:r>
                  <a:rPr lang="da-DK" dirty="0" smtClean="0"/>
                  <a:t>Udvide til opgaver i 2 dimensioner</a:t>
                </a:r>
              </a:p>
              <a:p>
                <a:endParaRPr lang="da-DK" dirty="0"/>
              </a:p>
              <a:p>
                <a:r>
                  <a:rPr lang="da-DK" dirty="0" smtClean="0"/>
                  <a:t>Eksempler på løsninger stilaseres med en rækkefølge og sprogbrug som sigter efter at blive omsat til et flow chart.</a:t>
                </a:r>
                <a:endParaRPr lang="da-DK" dirty="0"/>
              </a:p>
            </p:txBody>
          </p:sp>
        </mc:Choice>
        <mc:Fallback xmlns="">
          <p:sp>
            <p:nvSpPr>
              <p:cNvPr id="2" name="Tekstfelt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207" y="1868993"/>
                <a:ext cx="5606980" cy="2862322"/>
              </a:xfrm>
              <a:prstGeom prst="rect">
                <a:avLst/>
              </a:prstGeom>
              <a:blipFill>
                <a:blip r:embed="rId2"/>
                <a:stretch>
                  <a:fillRect l="-870" t="-1279" b="-2559"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Billed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51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38681" y="2384291"/>
            <a:ext cx="2964322" cy="153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6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577433"/>
            <a:ext cx="6722347" cy="3420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kstfelt 4"/>
          <p:cNvSpPr txBox="1"/>
          <p:nvPr/>
        </p:nvSpPr>
        <p:spPr>
          <a:xfrm>
            <a:off x="7244863" y="1577433"/>
            <a:ext cx="46322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Valg af CT-elementer til fysik forløb:</a:t>
            </a:r>
          </a:p>
          <a:p>
            <a:r>
              <a:rPr lang="da-DK" dirty="0" smtClean="0"/>
              <a:t>Introduktion til programmeringsværktøjer blev vurderet for tidskrævende.</a:t>
            </a:r>
          </a:p>
          <a:p>
            <a:r>
              <a:rPr lang="da-DK" dirty="0" smtClean="0"/>
              <a:t>Rutediagram (Flow Chart) og algoritmisk tænkning kan introduceres og arbejdes med over et par moduler.</a:t>
            </a:r>
          </a:p>
          <a:p>
            <a:r>
              <a:rPr lang="da-DK" dirty="0" smtClean="0"/>
              <a:t>Produktet er et Flow Chart som kan anvendes på alle de fysik opgaver de har løst forud.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8732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80" y="1511231"/>
            <a:ext cx="5181600" cy="419100"/>
          </a:xfrm>
          <a:prstGeom prst="rect">
            <a:avLst/>
          </a:prstGeom>
        </p:spPr>
      </p:pic>
      <p:sp>
        <p:nvSpPr>
          <p:cNvPr id="7" name="Tekstfelt 6"/>
          <p:cNvSpPr txBox="1"/>
          <p:nvPr/>
        </p:nvSpPr>
        <p:spPr>
          <a:xfrm>
            <a:off x="279680" y="1976261"/>
            <a:ext cx="71041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”Udbyttet </a:t>
            </a:r>
            <a:r>
              <a:rPr lang="da-DK" dirty="0"/>
              <a:t>af dagen timer forventes at være, at I får bedre overblik over denne type opgaver, samt mere rutine </a:t>
            </a:r>
            <a:r>
              <a:rPr lang="da-DK" dirty="0" smtClean="0"/>
              <a:t>i </a:t>
            </a:r>
            <a:r>
              <a:rPr lang="da-DK" dirty="0"/>
              <a:t>hurtigt at finde en løsningsplan</a:t>
            </a:r>
            <a:r>
              <a:rPr lang="da-DK" dirty="0" smtClean="0"/>
              <a:t>.”</a:t>
            </a:r>
          </a:p>
          <a:p>
            <a:r>
              <a:rPr lang="da-DK" dirty="0" smtClean="0"/>
              <a:t>…</a:t>
            </a:r>
          </a:p>
          <a:p>
            <a:r>
              <a:rPr lang="da-DK" dirty="0"/>
              <a:t>De elementer vi nok får mest brug for er figurer for </a:t>
            </a:r>
            <a:r>
              <a:rPr lang="da-DK" i="1" dirty="0"/>
              <a:t>Data, Input/Output, </a:t>
            </a:r>
            <a:r>
              <a:rPr lang="da-DK" i="1" dirty="0" err="1"/>
              <a:t>Process</a:t>
            </a:r>
            <a:r>
              <a:rPr lang="da-DK" i="1" dirty="0"/>
              <a:t> </a:t>
            </a:r>
            <a:r>
              <a:rPr lang="da-DK" dirty="0"/>
              <a:t> og </a:t>
            </a:r>
            <a:r>
              <a:rPr lang="da-DK" i="1" dirty="0" smtClean="0"/>
              <a:t>Decision. </a:t>
            </a:r>
            <a:r>
              <a:rPr lang="da-DK" dirty="0" smtClean="0"/>
              <a:t>Et </a:t>
            </a:r>
            <a:r>
              <a:rPr lang="da-DK" dirty="0"/>
              <a:t>eksempel:</a:t>
            </a:r>
          </a:p>
          <a:p>
            <a:endParaRPr lang="da-DK" dirty="0"/>
          </a:p>
        </p:txBody>
      </p:sp>
      <p:sp>
        <p:nvSpPr>
          <p:cNvPr id="9" name="Tekstfelt 8"/>
          <p:cNvSpPr txBox="1"/>
          <p:nvPr/>
        </p:nvSpPr>
        <p:spPr>
          <a:xfrm>
            <a:off x="447727" y="5196243"/>
            <a:ext cx="907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kilde: </a:t>
            </a:r>
            <a:r>
              <a:rPr lang="da-DK" dirty="0">
                <a:solidFill>
                  <a:srgbClr val="002060"/>
                </a:solidFill>
                <a:hlinkClick r:id="rId3"/>
              </a:rPr>
              <a:t>https://www.pipefy.com/blog/flowchart-symbols/#</a:t>
            </a:r>
            <a:r>
              <a:rPr lang="da-DK" dirty="0" smtClean="0">
                <a:solidFill>
                  <a:srgbClr val="002060"/>
                </a:solidFill>
                <a:hlinkClick r:id="rId3"/>
              </a:rPr>
              <a:t>h-basic-flowchart-symbols</a:t>
            </a:r>
            <a:r>
              <a:rPr lang="da-DK" dirty="0" smtClean="0">
                <a:solidFill>
                  <a:srgbClr val="002060"/>
                </a:solidFill>
              </a:rPr>
              <a:t> </a:t>
            </a:r>
            <a:endParaRPr lang="da-DK" dirty="0">
              <a:solidFill>
                <a:srgbClr val="002060"/>
              </a:solidFill>
            </a:endParaRPr>
          </a:p>
        </p:txBody>
      </p:sp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679" y="3430039"/>
            <a:ext cx="8359649" cy="164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50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85916" y="110531"/>
            <a:ext cx="6592470" cy="525026"/>
          </a:xfrm>
        </p:spPr>
        <p:txBody>
          <a:bodyPr/>
          <a:lstStyle/>
          <a:p>
            <a:r>
              <a:rPr lang="da-DK" dirty="0" smtClean="0"/>
              <a:t>Dynamisk analyse som FLOW Chart</a:t>
            </a:r>
            <a:endParaRPr lang="da-DK" dirty="0"/>
          </a:p>
        </p:txBody>
      </p:sp>
      <p:sp>
        <p:nvSpPr>
          <p:cNvPr id="4" name="Tekstfelt 3"/>
          <p:cNvSpPr txBox="1"/>
          <p:nvPr/>
        </p:nvSpPr>
        <p:spPr>
          <a:xfrm>
            <a:off x="2552283" y="6488668"/>
            <a:ext cx="736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Fysik forløb med Computational Thinking elementer Af kila </a:t>
            </a:r>
            <a:r>
              <a:rPr lang="da-DK" dirty="0" smtClean="0"/>
              <a:t>2022-10-27</a:t>
            </a:r>
            <a:endParaRPr lang="da-DK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06" y="1596483"/>
            <a:ext cx="7077075" cy="3705225"/>
          </a:xfrm>
          <a:prstGeom prst="rect">
            <a:avLst/>
          </a:prstGeom>
        </p:spPr>
      </p:pic>
      <p:sp>
        <p:nvSpPr>
          <p:cNvPr id="2" name="Tekstfelt 1"/>
          <p:cNvSpPr txBox="1"/>
          <p:nvPr/>
        </p:nvSpPr>
        <p:spPr>
          <a:xfrm>
            <a:off x="7415684" y="1507253"/>
            <a:ext cx="449161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Klassen havde ca. 90 min til opgaven.</a:t>
            </a:r>
          </a:p>
          <a:p>
            <a:r>
              <a:rPr lang="da-DK" dirty="0" smtClean="0"/>
              <a:t>Bad om en evaluering vedhæftet besvarelsen:</a:t>
            </a:r>
          </a:p>
          <a:p>
            <a:endParaRPr lang="da-DK" dirty="0" smtClean="0"/>
          </a:p>
          <a:p>
            <a:r>
              <a:rPr lang="da-DK" dirty="0" smtClean="0"/>
              <a:t>Hvilke opgaver har I testet Flow Chart på?</a:t>
            </a:r>
          </a:p>
          <a:p>
            <a:endParaRPr lang="da-DK" dirty="0" smtClean="0"/>
          </a:p>
          <a:p>
            <a:r>
              <a:rPr lang="da-DK" dirty="0" smtClean="0"/>
              <a:t>Hvordan er det gået med at omsætte en dynamisk analyse til et flow chart?</a:t>
            </a:r>
          </a:p>
          <a:p>
            <a:endParaRPr lang="da-DK" dirty="0" smtClean="0"/>
          </a:p>
          <a:p>
            <a:r>
              <a:rPr lang="da-DK" dirty="0" smtClean="0"/>
              <a:t>Er </a:t>
            </a:r>
            <a:r>
              <a:rPr lang="da-DK" dirty="0"/>
              <a:t>F</a:t>
            </a:r>
            <a:r>
              <a:rPr lang="da-DK" dirty="0" smtClean="0"/>
              <a:t>low Charts </a:t>
            </a:r>
            <a:r>
              <a:rPr lang="da-DK" dirty="0"/>
              <a:t>et koncept som hjælper </a:t>
            </a:r>
            <a:r>
              <a:rPr lang="da-DK" dirty="0" smtClean="0"/>
              <a:t>jer til </a:t>
            </a:r>
            <a:r>
              <a:rPr lang="da-DK" dirty="0"/>
              <a:t>at blive bedre til </a:t>
            </a:r>
            <a:r>
              <a:rPr lang="da-DK" dirty="0" smtClean="0"/>
              <a:t>dynamik? </a:t>
            </a:r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0391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åbe">
  <a:themeElements>
    <a:clrScheme name="Dråbe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åbe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åbe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F63FC1996AD25498567C336E6D66576" ma:contentTypeVersion="3" ma:contentTypeDescription="Opret et nyt dokument." ma:contentTypeScope="" ma:versionID="e50e49e78d263af83e511b0136043efd">
  <xsd:schema xmlns:xsd="http://www.w3.org/2001/XMLSchema" xmlns:xs="http://www.w3.org/2001/XMLSchema" xmlns:p="http://schemas.microsoft.com/office/2006/metadata/properties" xmlns:ns2="d9c5a3fd-969d-458e-8627-6d3982edf56b" targetNamespace="http://schemas.microsoft.com/office/2006/metadata/properties" ma:root="true" ma:fieldsID="84d06bf629c1468c1c86d9d4fd95103c" ns2:_="">
    <xsd:import namespace="d9c5a3fd-969d-458e-8627-6d3982edf5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c5a3fd-969d-458e-8627-6d3982edf5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0F412E-0128-450B-A093-160007F599C2}"/>
</file>

<file path=customXml/itemProps2.xml><?xml version="1.0" encoding="utf-8"?>
<ds:datastoreItem xmlns:ds="http://schemas.openxmlformats.org/officeDocument/2006/customXml" ds:itemID="{54EC0AC4-6980-4BEE-B846-BF028D0C2580}"/>
</file>

<file path=customXml/itemProps3.xml><?xml version="1.0" encoding="utf-8"?>
<ds:datastoreItem xmlns:ds="http://schemas.openxmlformats.org/officeDocument/2006/customXml" ds:itemID="{680016D4-D5D7-4235-91E0-DF83964B5B43}"/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TM04033925[[fn=Dråbe]]</Template>
  <TotalTime>318</TotalTime>
  <Words>761</Words>
  <Application>Microsoft Office PowerPoint</Application>
  <PresentationFormat>Widescreen</PresentationFormat>
  <Paragraphs>92</Paragraphs>
  <Slides>17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17</vt:i4>
      </vt:variant>
    </vt:vector>
  </HeadingPairs>
  <TitlesOfParts>
    <vt:vector size="21" baseType="lpstr">
      <vt:lpstr>Arial</vt:lpstr>
      <vt:lpstr>Cambria Math</vt:lpstr>
      <vt:lpstr>Tw Cen MT</vt:lpstr>
      <vt:lpstr>Dråbe</vt:lpstr>
      <vt:lpstr>Fysik forløb med Computational Thinking elementer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Kim Lang</dc:creator>
  <cp:lastModifiedBy>Kim Lang</cp:lastModifiedBy>
  <cp:revision>27</cp:revision>
  <dcterms:created xsi:type="dcterms:W3CDTF">2022-10-26T14:35:21Z</dcterms:created>
  <dcterms:modified xsi:type="dcterms:W3CDTF">2022-10-27T10:12:24Z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0x010100BF63FC1996AD25498567C336E6D66576</vt:lpwstr>
  </property>
</Properties>
</file>